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drawings/drawing4.xml" ContentType="application/vnd.openxmlformats-officedocument.drawingml.chartshapes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drawings/drawing5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7" r:id="rId2"/>
    <p:sldId id="268" r:id="rId3"/>
    <p:sldId id="258" r:id="rId4"/>
    <p:sldId id="261" r:id="rId5"/>
    <p:sldId id="259" r:id="rId6"/>
    <p:sldId id="269" r:id="rId7"/>
    <p:sldId id="270" r:id="rId8"/>
    <p:sldId id="271" r:id="rId9"/>
    <p:sldId id="260" r:id="rId10"/>
    <p:sldId id="262" r:id="rId11"/>
    <p:sldId id="263" r:id="rId12"/>
    <p:sldId id="264" r:id="rId13"/>
    <p:sldId id="266" r:id="rId14"/>
    <p:sldId id="265" r:id="rId15"/>
  </p:sldIdLst>
  <p:sldSz cx="9144000" cy="6858000" type="screen4x3"/>
  <p:notesSz cx="6858000" cy="9144000"/>
  <p:defaultTextStyle>
    <a:defPPr>
      <a:defRPr lang="es-ES_tradn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60" d="100"/>
          <a:sy n="60" d="100"/>
        </p:scale>
        <p:origin x="-1842" y="-6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jcibarra\CALCULO\JCIR\ISSSTE\ESTADISTICA\2010\Riesgos%20trabajo\Riesgos%20Trabajo%202010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jcibarra\CALCULO\JCIR\ISSSTE\ESTADISTICA\2011\Riesgos%20Trabajo\Riesgos%20Trabajo%202011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C:\jcibarra\CALCULO\JCIR\ISSSTE\ESTADISTICA\2012\Riesgos%20Trabajo\Riesgos%20Trabajo%202012.xlsx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oleObject" Target="file:///C:\jcibarra\CALCULO\JCIR\ISSSTE\ESTADISTICA\2012\Riesgos%20Trabajo\Riesgos%20Trabajo%202012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jcibarra\CALCULO\JCIR\ISSSTE\ESTADISTICA\2012\Comparativo%202011%20-%2012.xlsx" TargetMode="Externa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oleObject" Target="file:///C:\jcibarra\CALCULO\JCIR\ISSSTE\ESTADISTICA\2012\Comparativo%202011%20-%2012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Accidentes de Trabajo</a:t>
            </a:r>
          </a:p>
          <a:p>
            <a:pPr>
              <a:defRPr/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Naturaleza</a:t>
            </a:r>
            <a:r>
              <a:rPr lang="en-US" baseline="0">
                <a:latin typeface="Times New Roman" pitchFamily="18" charset="0"/>
                <a:cs typeface="Times New Roman" pitchFamily="18" charset="0"/>
              </a:rPr>
              <a:t> del Accidente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7.6200677937032835E-2"/>
          <c:y val="2.0549563281328377E-2"/>
        </c:manualLayout>
      </c:layout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186060924681946"/>
          <c:y val="0.19156114535456822"/>
          <c:w val="0.83648825303802421"/>
          <c:h val="0.52695002410933012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Graficos!$B$19</c:f>
              <c:strCache>
                <c:ptCount val="1"/>
                <c:pt idx="0">
                  <c:v>En comisión </c:v>
                </c:pt>
              </c:strCache>
            </c:strRef>
          </c:tx>
          <c:spPr>
            <a:pattFill prst="pct25">
              <a:fgClr>
                <a:schemeClr val="accent1"/>
              </a:fgClr>
              <a:bgClr>
                <a:schemeClr val="bg1"/>
              </a:bgClr>
            </a:pattFill>
          </c:spPr>
          <c:invertIfNegative val="0"/>
          <c:dLbls>
            <c:txPr>
              <a:bodyPr/>
              <a:lstStyle/>
              <a:p>
                <a:pPr>
                  <a:defRPr sz="900">
                    <a:latin typeface="Times New Roman" pitchFamily="18" charset="0"/>
                    <a:cs typeface="Times New Roman" pitchFamily="18" charset="0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Graficos!$A$20:$A$25</c:f>
              <c:strCache>
                <c:ptCount val="6"/>
                <c:pt idx="0">
                  <c:v>Ene-Feb</c:v>
                </c:pt>
                <c:pt idx="1">
                  <c:v>Mar-Abr</c:v>
                </c:pt>
                <c:pt idx="2">
                  <c:v>May-Jun</c:v>
                </c:pt>
                <c:pt idx="3">
                  <c:v>Jul-Ago</c:v>
                </c:pt>
                <c:pt idx="4">
                  <c:v>Sep-Oct</c:v>
                </c:pt>
                <c:pt idx="5">
                  <c:v>Nov-Dic</c:v>
                </c:pt>
              </c:strCache>
            </c:strRef>
          </c:cat>
          <c:val>
            <c:numRef>
              <c:f>Graficos!$B$20:$B$25</c:f>
              <c:numCache>
                <c:formatCode>0</c:formatCode>
                <c:ptCount val="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</c:v>
                </c:pt>
                <c:pt idx="4">
                  <c:v>1</c:v>
                </c:pt>
                <c:pt idx="5">
                  <c:v>0</c:v>
                </c:pt>
              </c:numCache>
            </c:numRef>
          </c:val>
        </c:ser>
        <c:ser>
          <c:idx val="1"/>
          <c:order val="1"/>
          <c:tx>
            <c:strRef>
              <c:f>Graficos!$C$19</c:f>
              <c:strCache>
                <c:ptCount val="1"/>
                <c:pt idx="0">
                  <c:v>Centro de trabajo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dLbls>
            <c:txPr>
              <a:bodyPr/>
              <a:lstStyle/>
              <a:p>
                <a:pPr>
                  <a:defRPr sz="900">
                    <a:latin typeface="Times New Roman" pitchFamily="18" charset="0"/>
                    <a:cs typeface="Times New Roman" pitchFamily="18" charset="0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Graficos!$A$20:$A$25</c:f>
              <c:strCache>
                <c:ptCount val="6"/>
                <c:pt idx="0">
                  <c:v>Ene-Feb</c:v>
                </c:pt>
                <c:pt idx="1">
                  <c:v>Mar-Abr</c:v>
                </c:pt>
                <c:pt idx="2">
                  <c:v>May-Jun</c:v>
                </c:pt>
                <c:pt idx="3">
                  <c:v>Jul-Ago</c:v>
                </c:pt>
                <c:pt idx="4">
                  <c:v>Sep-Oct</c:v>
                </c:pt>
                <c:pt idx="5">
                  <c:v>Nov-Dic</c:v>
                </c:pt>
              </c:strCache>
            </c:strRef>
          </c:cat>
          <c:val>
            <c:numRef>
              <c:f>Graficos!$C$20:$C$25</c:f>
              <c:numCache>
                <c:formatCode>0</c:formatCode>
                <c:ptCount val="6"/>
                <c:pt idx="0">
                  <c:v>0</c:v>
                </c:pt>
                <c:pt idx="1">
                  <c:v>4</c:v>
                </c:pt>
                <c:pt idx="2">
                  <c:v>5</c:v>
                </c:pt>
                <c:pt idx="3">
                  <c:v>2</c:v>
                </c:pt>
                <c:pt idx="4">
                  <c:v>7</c:v>
                </c:pt>
                <c:pt idx="5">
                  <c:v>3</c:v>
                </c:pt>
              </c:numCache>
            </c:numRef>
          </c:val>
        </c:ser>
        <c:ser>
          <c:idx val="2"/>
          <c:order val="2"/>
          <c:tx>
            <c:strRef>
              <c:f>Graficos!$D$19</c:f>
              <c:strCache>
                <c:ptCount val="1"/>
                <c:pt idx="0">
                  <c:v>En trayecto</c:v>
                </c:pt>
              </c:strCache>
            </c:strRef>
          </c:tx>
          <c:spPr>
            <a:pattFill prst="ltHorz">
              <a:fgClr>
                <a:schemeClr val="accent1"/>
              </a:fgClr>
              <a:bgClr>
                <a:schemeClr val="bg1"/>
              </a:bgClr>
            </a:pattFill>
          </c:spPr>
          <c:invertIfNegative val="0"/>
          <c:dLbls>
            <c:dLbl>
              <c:idx val="0"/>
              <c:layout>
                <c:manualLayout>
                  <c:x val="2.0618556701030927E-2"/>
                  <c:y val="-3.016591251885369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9.2818028428140083E-3"/>
                  <c:y val="7.5347528277127729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3745704467353952E-2"/>
                  <c:y val="-3.016591251885369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2.4751474247503909E-2"/>
                  <c:y val="-7.5347528277127729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900">
                    <a:latin typeface="Times New Roman" pitchFamily="18" charset="0"/>
                    <a:cs typeface="Times New Roman" pitchFamily="18" charset="0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Graficos!$A$20:$A$25</c:f>
              <c:strCache>
                <c:ptCount val="6"/>
                <c:pt idx="0">
                  <c:v>Ene-Feb</c:v>
                </c:pt>
                <c:pt idx="1">
                  <c:v>Mar-Abr</c:v>
                </c:pt>
                <c:pt idx="2">
                  <c:v>May-Jun</c:v>
                </c:pt>
                <c:pt idx="3">
                  <c:v>Jul-Ago</c:v>
                </c:pt>
                <c:pt idx="4">
                  <c:v>Sep-Oct</c:v>
                </c:pt>
                <c:pt idx="5">
                  <c:v>Nov-Dic</c:v>
                </c:pt>
              </c:strCache>
            </c:strRef>
          </c:cat>
          <c:val>
            <c:numRef>
              <c:f>Graficos!$D$20:$D$25</c:f>
              <c:numCache>
                <c:formatCode>0</c:formatCode>
                <c:ptCount val="6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3</c:v>
                </c:pt>
                <c:pt idx="4">
                  <c:v>16</c:v>
                </c:pt>
                <c:pt idx="5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1845504"/>
        <c:axId val="21847040"/>
        <c:axId val="0"/>
      </c:bar3DChart>
      <c:catAx>
        <c:axId val="21845504"/>
        <c:scaling>
          <c:orientation val="minMax"/>
        </c:scaling>
        <c:delete val="0"/>
        <c:axPos val="b"/>
        <c:majorTickMark val="none"/>
        <c:minorTickMark val="none"/>
        <c:tickLblPos val="nextTo"/>
        <c:crossAx val="21847040"/>
        <c:crosses val="autoZero"/>
        <c:auto val="1"/>
        <c:lblAlgn val="ctr"/>
        <c:lblOffset val="100"/>
        <c:noMultiLvlLbl val="0"/>
      </c:catAx>
      <c:valAx>
        <c:axId val="21847040"/>
        <c:scaling>
          <c:orientation val="minMax"/>
        </c:scaling>
        <c:delete val="0"/>
        <c:axPos val="l"/>
        <c:majorGridlines/>
        <c:numFmt formatCode="0" sourceLinked="1"/>
        <c:majorTickMark val="none"/>
        <c:minorTickMark val="none"/>
        <c:tickLblPos val="nextTo"/>
        <c:crossAx val="2184550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4.3499201775035936E-3"/>
          <c:y val="0.84227550741677648"/>
          <c:w val="0.97274057237690648"/>
          <c:h val="0.13716820465315138"/>
        </c:manualLayout>
      </c:layout>
      <c:overlay val="0"/>
      <c:txPr>
        <a:bodyPr/>
        <a:lstStyle/>
        <a:p>
          <a:pPr>
            <a:defRPr sz="1300">
              <a:latin typeface="Times New Roman" pitchFamily="18" charset="0"/>
              <a:cs typeface="Times New Roman" pitchFamily="18" charset="0"/>
            </a:defRPr>
          </a:pPr>
          <a:endParaRPr lang="es-MX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Accidentes de Trabajo</a:t>
            </a:r>
          </a:p>
          <a:p>
            <a:pPr>
              <a:defRPr/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Naturaleza</a:t>
            </a:r>
            <a:r>
              <a:rPr lang="en-US" baseline="0">
                <a:latin typeface="Times New Roman" pitchFamily="18" charset="0"/>
                <a:cs typeface="Times New Roman" pitchFamily="18" charset="0"/>
              </a:rPr>
              <a:t> del Accidente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7.8241022322016338E-2"/>
          <c:y val="2.5435805135028407E-2"/>
        </c:manualLayout>
      </c:layout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3354146323617369"/>
          <c:y val="0.18552796285079751"/>
          <c:w val="0.82155287756719553"/>
          <c:h val="0.54453652591631485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Graficos!$B$19</c:f>
              <c:strCache>
                <c:ptCount val="1"/>
                <c:pt idx="0">
                  <c:v>En comisión </c:v>
                </c:pt>
              </c:strCache>
            </c:strRef>
          </c:tx>
          <c:spPr>
            <a:pattFill prst="pct25">
              <a:fgClr>
                <a:schemeClr val="accent1"/>
              </a:fgClr>
              <a:bgClr>
                <a:schemeClr val="bg1"/>
              </a:bgClr>
            </a:pattFill>
          </c:spPr>
          <c:invertIfNegative val="0"/>
          <c:dLbls>
            <c:txPr>
              <a:bodyPr/>
              <a:lstStyle/>
              <a:p>
                <a:pPr>
                  <a:defRPr sz="900">
                    <a:latin typeface="Times New Roman" pitchFamily="18" charset="0"/>
                    <a:cs typeface="Times New Roman" pitchFamily="18" charset="0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Graficos!$A$20:$A$25</c:f>
              <c:strCache>
                <c:ptCount val="6"/>
                <c:pt idx="0">
                  <c:v>Ene-Feb</c:v>
                </c:pt>
                <c:pt idx="1">
                  <c:v>Mar-Abr</c:v>
                </c:pt>
                <c:pt idx="2">
                  <c:v>May-Jun</c:v>
                </c:pt>
                <c:pt idx="3">
                  <c:v>Jul-Ago</c:v>
                </c:pt>
                <c:pt idx="4">
                  <c:v>Sep-Oct</c:v>
                </c:pt>
                <c:pt idx="5">
                  <c:v>Nov-Dic</c:v>
                </c:pt>
              </c:strCache>
            </c:strRef>
          </c:cat>
          <c:val>
            <c:numRef>
              <c:f>Graficos!$B$20:$B$25</c:f>
              <c:numCache>
                <c:formatCode>0</c:formatCode>
                <c:ptCount val="6"/>
                <c:pt idx="0">
                  <c:v>1</c:v>
                </c:pt>
                <c:pt idx="1">
                  <c:v>1</c:v>
                </c:pt>
                <c:pt idx="2">
                  <c:v>3</c:v>
                </c:pt>
                <c:pt idx="3">
                  <c:v>0</c:v>
                </c:pt>
                <c:pt idx="4">
                  <c:v>9</c:v>
                </c:pt>
                <c:pt idx="5">
                  <c:v>1</c:v>
                </c:pt>
              </c:numCache>
            </c:numRef>
          </c:val>
        </c:ser>
        <c:ser>
          <c:idx val="1"/>
          <c:order val="1"/>
          <c:tx>
            <c:strRef>
              <c:f>Graficos!$C$19</c:f>
              <c:strCache>
                <c:ptCount val="1"/>
                <c:pt idx="0">
                  <c:v>Centro de trabajo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dLbls>
            <c:txPr>
              <a:bodyPr/>
              <a:lstStyle/>
              <a:p>
                <a:pPr>
                  <a:defRPr sz="900">
                    <a:latin typeface="Times New Roman" pitchFamily="18" charset="0"/>
                    <a:cs typeface="Times New Roman" pitchFamily="18" charset="0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Graficos!$A$20:$A$25</c:f>
              <c:strCache>
                <c:ptCount val="6"/>
                <c:pt idx="0">
                  <c:v>Ene-Feb</c:v>
                </c:pt>
                <c:pt idx="1">
                  <c:v>Mar-Abr</c:v>
                </c:pt>
                <c:pt idx="2">
                  <c:v>May-Jun</c:v>
                </c:pt>
                <c:pt idx="3">
                  <c:v>Jul-Ago</c:v>
                </c:pt>
                <c:pt idx="4">
                  <c:v>Sep-Oct</c:v>
                </c:pt>
                <c:pt idx="5">
                  <c:v>Nov-Dic</c:v>
                </c:pt>
              </c:strCache>
            </c:strRef>
          </c:cat>
          <c:val>
            <c:numRef>
              <c:f>Graficos!$C$20:$C$25</c:f>
              <c:numCache>
                <c:formatCode>0</c:formatCode>
                <c:ptCount val="6"/>
                <c:pt idx="0">
                  <c:v>9</c:v>
                </c:pt>
                <c:pt idx="1">
                  <c:v>4</c:v>
                </c:pt>
                <c:pt idx="2">
                  <c:v>10</c:v>
                </c:pt>
                <c:pt idx="3">
                  <c:v>2</c:v>
                </c:pt>
                <c:pt idx="4">
                  <c:v>18</c:v>
                </c:pt>
                <c:pt idx="5">
                  <c:v>1</c:v>
                </c:pt>
              </c:numCache>
            </c:numRef>
          </c:val>
        </c:ser>
        <c:ser>
          <c:idx val="2"/>
          <c:order val="2"/>
          <c:tx>
            <c:strRef>
              <c:f>Graficos!$D$19</c:f>
              <c:strCache>
                <c:ptCount val="1"/>
                <c:pt idx="0">
                  <c:v>En trayecto</c:v>
                </c:pt>
              </c:strCache>
            </c:strRef>
          </c:tx>
          <c:spPr>
            <a:pattFill prst="ltHorz">
              <a:fgClr>
                <a:schemeClr val="accent1"/>
              </a:fgClr>
              <a:bgClr>
                <a:schemeClr val="bg1"/>
              </a:bgClr>
            </a:pattFill>
          </c:spPr>
          <c:invertIfNegative val="0"/>
          <c:dLbls>
            <c:dLbl>
              <c:idx val="0"/>
              <c:layout>
                <c:manualLayout>
                  <c:x val="2.0618556701030927E-2"/>
                  <c:y val="-3.016591251885369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3745704467353952E-2"/>
                  <c:y val="-3.016591251885369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8340334511334783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8340334511334783E-2"/>
                  <c:y val="-4.239300855837990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900">
                    <a:latin typeface="Times New Roman" pitchFamily="18" charset="0"/>
                    <a:cs typeface="Times New Roman" pitchFamily="18" charset="0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Graficos!$A$20:$A$25</c:f>
              <c:strCache>
                <c:ptCount val="6"/>
                <c:pt idx="0">
                  <c:v>Ene-Feb</c:v>
                </c:pt>
                <c:pt idx="1">
                  <c:v>Mar-Abr</c:v>
                </c:pt>
                <c:pt idx="2">
                  <c:v>May-Jun</c:v>
                </c:pt>
                <c:pt idx="3">
                  <c:v>Jul-Ago</c:v>
                </c:pt>
                <c:pt idx="4">
                  <c:v>Sep-Oct</c:v>
                </c:pt>
                <c:pt idx="5">
                  <c:v>Nov-Dic</c:v>
                </c:pt>
              </c:strCache>
            </c:strRef>
          </c:cat>
          <c:val>
            <c:numRef>
              <c:f>Graficos!$D$20:$D$25</c:f>
              <c:numCache>
                <c:formatCode>0</c:formatCode>
                <c:ptCount val="6"/>
                <c:pt idx="0">
                  <c:v>2</c:v>
                </c:pt>
                <c:pt idx="1">
                  <c:v>10</c:v>
                </c:pt>
                <c:pt idx="2">
                  <c:v>7</c:v>
                </c:pt>
                <c:pt idx="3">
                  <c:v>0</c:v>
                </c:pt>
                <c:pt idx="4">
                  <c:v>3</c:v>
                </c:pt>
                <c:pt idx="5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1904384"/>
        <c:axId val="21918464"/>
        <c:axId val="0"/>
      </c:bar3DChart>
      <c:catAx>
        <c:axId val="21904384"/>
        <c:scaling>
          <c:orientation val="minMax"/>
        </c:scaling>
        <c:delete val="0"/>
        <c:axPos val="b"/>
        <c:majorTickMark val="none"/>
        <c:minorTickMark val="none"/>
        <c:tickLblPos val="nextTo"/>
        <c:crossAx val="21918464"/>
        <c:crosses val="autoZero"/>
        <c:auto val="1"/>
        <c:lblAlgn val="ctr"/>
        <c:lblOffset val="100"/>
        <c:noMultiLvlLbl val="0"/>
      </c:catAx>
      <c:valAx>
        <c:axId val="21918464"/>
        <c:scaling>
          <c:orientation val="minMax"/>
        </c:scaling>
        <c:delete val="0"/>
        <c:axPos val="l"/>
        <c:majorGridlines/>
        <c:numFmt formatCode="0" sourceLinked="1"/>
        <c:majorTickMark val="none"/>
        <c:minorTickMark val="none"/>
        <c:tickLblPos val="nextTo"/>
        <c:crossAx val="2190438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4.3499201775035936E-3"/>
          <c:y val="0.84227550741677648"/>
          <c:w val="0.97274057237690648"/>
          <c:h val="0.13716820465315138"/>
        </c:manualLayout>
      </c:layout>
      <c:overlay val="0"/>
      <c:txPr>
        <a:bodyPr/>
        <a:lstStyle/>
        <a:p>
          <a:pPr>
            <a:defRPr sz="1300">
              <a:latin typeface="Times New Roman" pitchFamily="18" charset="0"/>
              <a:cs typeface="Times New Roman" pitchFamily="18" charset="0"/>
            </a:defRPr>
          </a:pPr>
          <a:endParaRPr lang="es-MX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err="1">
                <a:latin typeface="Times New Roman" pitchFamily="18" charset="0"/>
                <a:cs typeface="Times New Roman" pitchFamily="18" charset="0"/>
              </a:rPr>
              <a:t>Accidentes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Trabajo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dirty="0" err="1">
                <a:latin typeface="Times New Roman" pitchFamily="18" charset="0"/>
                <a:cs typeface="Times New Roman" pitchFamily="18" charset="0"/>
              </a:rPr>
              <a:t>Naturaleza</a:t>
            </a:r>
            <a:r>
              <a:rPr lang="en-US" baseline="0" dirty="0">
                <a:latin typeface="Times New Roman" pitchFamily="18" charset="0"/>
                <a:cs typeface="Times New Roman" pitchFamily="18" charset="0"/>
              </a:rPr>
              <a:t> del </a:t>
            </a:r>
            <a:r>
              <a:rPr lang="en-US" baseline="0" dirty="0" err="1">
                <a:latin typeface="Times New Roman" pitchFamily="18" charset="0"/>
                <a:cs typeface="Times New Roman" pitchFamily="18" charset="0"/>
              </a:rPr>
              <a:t>Accidente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11076545800739226"/>
          <c:y val="0"/>
        </c:manualLayout>
      </c:layout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2637243054286507"/>
          <c:y val="0.18552796285079751"/>
          <c:w val="0.82872180007899221"/>
          <c:h val="0.54760015671065465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'Comparativo 2011-12'!$B$21</c:f>
              <c:strCache>
                <c:ptCount val="1"/>
                <c:pt idx="0">
                  <c:v>En comisión </c:v>
                </c:pt>
              </c:strCache>
            </c:strRef>
          </c:tx>
          <c:spPr>
            <a:pattFill prst="pct25">
              <a:fgClr>
                <a:schemeClr val="accent1"/>
              </a:fgClr>
              <a:bgClr>
                <a:schemeClr val="bg1"/>
              </a:bgClr>
            </a:pattFill>
          </c:spPr>
          <c:invertIfNegative val="0"/>
          <c:dLbls>
            <c:txPr>
              <a:bodyPr/>
              <a:lstStyle/>
              <a:p>
                <a:pPr>
                  <a:defRPr sz="900">
                    <a:latin typeface="Times New Roman" pitchFamily="18" charset="0"/>
                    <a:cs typeface="Times New Roman" pitchFamily="18" charset="0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'Comparativo 2011-12'!$A$22:$A$27</c:f>
              <c:strCache>
                <c:ptCount val="6"/>
                <c:pt idx="0">
                  <c:v>Ene-Feb</c:v>
                </c:pt>
                <c:pt idx="1">
                  <c:v>Mar-Abr</c:v>
                </c:pt>
                <c:pt idx="2">
                  <c:v>May-Jun</c:v>
                </c:pt>
                <c:pt idx="3">
                  <c:v>Jul-Ago</c:v>
                </c:pt>
                <c:pt idx="4">
                  <c:v>Sep-Oct</c:v>
                </c:pt>
                <c:pt idx="5">
                  <c:v>Nov-Dic</c:v>
                </c:pt>
              </c:strCache>
            </c:strRef>
          </c:cat>
          <c:val>
            <c:numRef>
              <c:f>'Comparativo 2011-12'!$B$22:$B$27</c:f>
              <c:numCache>
                <c:formatCode>0</c:formatCode>
                <c:ptCount val="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ser>
          <c:idx val="1"/>
          <c:order val="1"/>
          <c:tx>
            <c:strRef>
              <c:f>'Comparativo 2011-12'!$C$21</c:f>
              <c:strCache>
                <c:ptCount val="1"/>
                <c:pt idx="0">
                  <c:v>Centro de trabajo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dLbls>
            <c:txPr>
              <a:bodyPr/>
              <a:lstStyle/>
              <a:p>
                <a:pPr>
                  <a:defRPr sz="900">
                    <a:latin typeface="Times New Roman" pitchFamily="18" charset="0"/>
                    <a:cs typeface="Times New Roman" pitchFamily="18" charset="0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'Comparativo 2011-12'!$A$22:$A$27</c:f>
              <c:strCache>
                <c:ptCount val="6"/>
                <c:pt idx="0">
                  <c:v>Ene-Feb</c:v>
                </c:pt>
                <c:pt idx="1">
                  <c:v>Mar-Abr</c:v>
                </c:pt>
                <c:pt idx="2">
                  <c:v>May-Jun</c:v>
                </c:pt>
                <c:pt idx="3">
                  <c:v>Jul-Ago</c:v>
                </c:pt>
                <c:pt idx="4">
                  <c:v>Sep-Oct</c:v>
                </c:pt>
                <c:pt idx="5">
                  <c:v>Nov-Dic</c:v>
                </c:pt>
              </c:strCache>
            </c:strRef>
          </c:cat>
          <c:val>
            <c:numRef>
              <c:f>'Comparativo 2011-12'!$C$22:$C$27</c:f>
              <c:numCache>
                <c:formatCode>0</c:formatCode>
                <c:ptCount val="6"/>
                <c:pt idx="0">
                  <c:v>8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ser>
          <c:idx val="2"/>
          <c:order val="2"/>
          <c:tx>
            <c:strRef>
              <c:f>'Comparativo 2011-12'!$D$21</c:f>
              <c:strCache>
                <c:ptCount val="1"/>
                <c:pt idx="0">
                  <c:v>En trayecto</c:v>
                </c:pt>
              </c:strCache>
            </c:strRef>
          </c:tx>
          <c:spPr>
            <a:pattFill prst="ltHorz">
              <a:fgClr>
                <a:schemeClr val="accent1"/>
              </a:fgClr>
              <a:bgClr>
                <a:schemeClr val="bg1"/>
              </a:bgClr>
            </a:pattFill>
          </c:spPr>
          <c:invertIfNegative val="0"/>
          <c:dLbls>
            <c:dLbl>
              <c:idx val="0"/>
              <c:layout>
                <c:manualLayout>
                  <c:x val="2.0618556701030927E-2"/>
                  <c:y val="-3.016591251885369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3745704467353952E-2"/>
                  <c:y val="-3.016591251885369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900">
                    <a:latin typeface="Times New Roman" pitchFamily="18" charset="0"/>
                    <a:cs typeface="Times New Roman" pitchFamily="18" charset="0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'Comparativo 2011-12'!$A$22:$A$27</c:f>
              <c:strCache>
                <c:ptCount val="6"/>
                <c:pt idx="0">
                  <c:v>Ene-Feb</c:v>
                </c:pt>
                <c:pt idx="1">
                  <c:v>Mar-Abr</c:v>
                </c:pt>
                <c:pt idx="2">
                  <c:v>May-Jun</c:v>
                </c:pt>
                <c:pt idx="3">
                  <c:v>Jul-Ago</c:v>
                </c:pt>
                <c:pt idx="4">
                  <c:v>Sep-Oct</c:v>
                </c:pt>
                <c:pt idx="5">
                  <c:v>Nov-Dic</c:v>
                </c:pt>
              </c:strCache>
            </c:strRef>
          </c:cat>
          <c:val>
            <c:numRef>
              <c:f>'Comparativo 2011-12'!$D$22:$D$27</c:f>
              <c:numCache>
                <c:formatCode>0</c:formatCode>
                <c:ptCount val="6"/>
                <c:pt idx="0">
                  <c:v>4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2614784"/>
        <c:axId val="22616320"/>
        <c:axId val="0"/>
      </c:bar3DChart>
      <c:catAx>
        <c:axId val="22614784"/>
        <c:scaling>
          <c:orientation val="minMax"/>
        </c:scaling>
        <c:delete val="0"/>
        <c:axPos val="b"/>
        <c:majorTickMark val="none"/>
        <c:minorTickMark val="none"/>
        <c:tickLblPos val="nextTo"/>
        <c:crossAx val="22616320"/>
        <c:crosses val="autoZero"/>
        <c:auto val="1"/>
        <c:lblAlgn val="ctr"/>
        <c:lblOffset val="100"/>
        <c:noMultiLvlLbl val="0"/>
      </c:catAx>
      <c:valAx>
        <c:axId val="22616320"/>
        <c:scaling>
          <c:orientation val="minMax"/>
        </c:scaling>
        <c:delete val="0"/>
        <c:axPos val="l"/>
        <c:majorGridlines/>
        <c:numFmt formatCode="0" sourceLinked="1"/>
        <c:majorTickMark val="none"/>
        <c:minorTickMark val="none"/>
        <c:tickLblPos val="nextTo"/>
        <c:crossAx val="2261478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4.3499201775035936E-3"/>
          <c:y val="0.84227550741677648"/>
          <c:w val="0.97274057237690648"/>
          <c:h val="0.13716820465315138"/>
        </c:manualLayout>
      </c:layout>
      <c:overlay val="0"/>
      <c:txPr>
        <a:bodyPr/>
        <a:lstStyle/>
        <a:p>
          <a:pPr>
            <a:defRPr sz="1300">
              <a:latin typeface="Times New Roman" pitchFamily="18" charset="0"/>
              <a:cs typeface="Times New Roman" pitchFamily="18" charset="0"/>
            </a:defRPr>
          </a:pPr>
          <a:endParaRPr lang="es-MX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800" b="1" i="0" u="none" strike="noStrike" baseline="0">
                <a:effectLst/>
                <a:latin typeface="Times New Roman" pitchFamily="18" charset="0"/>
                <a:cs typeface="Times New Roman" pitchFamily="18" charset="0"/>
              </a:rPr>
              <a:t>Núm. de Accidentes de Trabajo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2508952746334606"/>
          <c:y val="0.19703040355038295"/>
          <c:w val="0.83000484374240913"/>
          <c:h val="0.52517639533527238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'Comparativo 2011-12'!$B$12</c:f>
              <c:strCache>
                <c:ptCount val="1"/>
                <c:pt idx="0">
                  <c:v>2011</c:v>
                </c:pt>
              </c:strCache>
            </c:strRef>
          </c:tx>
          <c:spPr>
            <a:pattFill prst="pct25">
              <a:fgClr>
                <a:schemeClr val="accent1"/>
              </a:fgClr>
              <a:bgClr>
                <a:schemeClr val="bg1"/>
              </a:bgClr>
            </a:pattFill>
          </c:spPr>
          <c:invertIfNegative val="0"/>
          <c:dLbls>
            <c:txPr>
              <a:bodyPr/>
              <a:lstStyle/>
              <a:p>
                <a:pPr>
                  <a:defRPr sz="900">
                    <a:latin typeface="Times New Roman" pitchFamily="18" charset="0"/>
                    <a:cs typeface="Times New Roman" pitchFamily="18" charset="0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'Comparativo 2011-12'!$A$13:$A$18</c:f>
              <c:strCache>
                <c:ptCount val="6"/>
                <c:pt idx="0">
                  <c:v>Ene-Feb</c:v>
                </c:pt>
                <c:pt idx="1">
                  <c:v>Mar-Abr</c:v>
                </c:pt>
                <c:pt idx="2">
                  <c:v>May-Jun</c:v>
                </c:pt>
                <c:pt idx="3">
                  <c:v>Jul-Ago</c:v>
                </c:pt>
                <c:pt idx="4">
                  <c:v>Sep-Oct</c:v>
                </c:pt>
                <c:pt idx="5">
                  <c:v>Nov-Dic</c:v>
                </c:pt>
              </c:strCache>
            </c:strRef>
          </c:cat>
          <c:val>
            <c:numRef>
              <c:f>'Comparativo 2011-12'!$B$13:$B$18</c:f>
              <c:numCache>
                <c:formatCode>General</c:formatCode>
                <c:ptCount val="6"/>
                <c:pt idx="0">
                  <c:v>12</c:v>
                </c:pt>
                <c:pt idx="1">
                  <c:v>15</c:v>
                </c:pt>
                <c:pt idx="2">
                  <c:v>20</c:v>
                </c:pt>
                <c:pt idx="3">
                  <c:v>2</c:v>
                </c:pt>
                <c:pt idx="4">
                  <c:v>30</c:v>
                </c:pt>
                <c:pt idx="5">
                  <c:v>5</c:v>
                </c:pt>
              </c:numCache>
            </c:numRef>
          </c:val>
        </c:ser>
        <c:ser>
          <c:idx val="1"/>
          <c:order val="1"/>
          <c:tx>
            <c:strRef>
              <c:f>'Comparativo 2011-12'!$C$12</c:f>
              <c:strCache>
                <c:ptCount val="1"/>
                <c:pt idx="0">
                  <c:v>2012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dLbls>
            <c:txPr>
              <a:bodyPr/>
              <a:lstStyle/>
              <a:p>
                <a:pPr>
                  <a:defRPr sz="900">
                    <a:latin typeface="Times New Roman" pitchFamily="18" charset="0"/>
                    <a:cs typeface="Times New Roman" pitchFamily="18" charset="0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'Comparativo 2011-12'!$A$13:$A$18</c:f>
              <c:strCache>
                <c:ptCount val="6"/>
                <c:pt idx="0">
                  <c:v>Ene-Feb</c:v>
                </c:pt>
                <c:pt idx="1">
                  <c:v>Mar-Abr</c:v>
                </c:pt>
                <c:pt idx="2">
                  <c:v>May-Jun</c:v>
                </c:pt>
                <c:pt idx="3">
                  <c:v>Jul-Ago</c:v>
                </c:pt>
                <c:pt idx="4">
                  <c:v>Sep-Oct</c:v>
                </c:pt>
                <c:pt idx="5">
                  <c:v>Nov-Dic</c:v>
                </c:pt>
              </c:strCache>
            </c:strRef>
          </c:cat>
          <c:val>
            <c:numRef>
              <c:f>'Comparativo 2011-12'!$C$13:$C$18</c:f>
              <c:numCache>
                <c:formatCode>0</c:formatCode>
                <c:ptCount val="6"/>
                <c:pt idx="0">
                  <c:v>12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2660224"/>
        <c:axId val="22661760"/>
        <c:axId val="0"/>
      </c:bar3DChart>
      <c:catAx>
        <c:axId val="22660224"/>
        <c:scaling>
          <c:orientation val="minMax"/>
        </c:scaling>
        <c:delete val="0"/>
        <c:axPos val="b"/>
        <c:majorTickMark val="none"/>
        <c:minorTickMark val="none"/>
        <c:tickLblPos val="nextTo"/>
        <c:crossAx val="22661760"/>
        <c:crosses val="autoZero"/>
        <c:auto val="1"/>
        <c:lblAlgn val="ctr"/>
        <c:lblOffset val="100"/>
        <c:noMultiLvlLbl val="0"/>
      </c:catAx>
      <c:valAx>
        <c:axId val="22661760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2266022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4.3499201775035936E-3"/>
          <c:y val="0.84227550741677648"/>
          <c:w val="0.97274057237690648"/>
          <c:h val="0.13716820465315138"/>
        </c:manualLayout>
      </c:layout>
      <c:overlay val="0"/>
      <c:txPr>
        <a:bodyPr/>
        <a:lstStyle/>
        <a:p>
          <a:pPr>
            <a:defRPr sz="1300">
              <a:latin typeface="Times New Roman" pitchFamily="18" charset="0"/>
              <a:cs typeface="Times New Roman" pitchFamily="18" charset="0"/>
            </a:defRPr>
          </a:pPr>
          <a:endParaRPr lang="es-MX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s-MX"/>
              <a:t>Comparativo Número de Incapacidades 2011 - 2012</a:t>
            </a:r>
          </a:p>
        </c:rich>
      </c:tx>
      <c:layout>
        <c:manualLayout>
          <c:xMode val="edge"/>
          <c:yMode val="edge"/>
          <c:x val="0.18637416655436406"/>
          <c:y val="4.9764415811659905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4705882352941177"/>
          <c:y val="0.19418989241371071"/>
          <c:w val="0.82992327365728902"/>
          <c:h val="0.6179196528542044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'COMPARA 2011-12'!$B$3</c:f>
              <c:strCache>
                <c:ptCount val="1"/>
                <c:pt idx="0">
                  <c:v>2011</c:v>
                </c:pt>
              </c:strCache>
            </c:strRef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2"/>
              <c:layout>
                <c:manualLayout>
                  <c:x val="-6.5176912336154802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6786573913135428E-3"/>
                  <c:y val="-9.992861791954525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 algn="ctr" rtl="0">
                  <a:defRPr sz="9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'COMPARA 2011-12'!$A$5:$A$16</c:f>
              <c:strCache>
                <c:ptCount val="12"/>
                <c:pt idx="0">
                  <c:v>Ene</c:v>
                </c:pt>
                <c:pt idx="1">
                  <c:v>Feb</c:v>
                </c:pt>
                <c:pt idx="2">
                  <c:v>Mar</c:v>
                </c:pt>
                <c:pt idx="3">
                  <c:v>Abr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Dic</c:v>
                </c:pt>
              </c:strCache>
            </c:strRef>
          </c:cat>
          <c:val>
            <c:numRef>
              <c:f>'COMPARA 2011-12'!$B$5:$B$16</c:f>
              <c:numCache>
                <c:formatCode>0</c:formatCode>
                <c:ptCount val="12"/>
                <c:pt idx="0">
                  <c:v>504</c:v>
                </c:pt>
                <c:pt idx="1">
                  <c:v>685</c:v>
                </c:pt>
                <c:pt idx="2">
                  <c:v>762</c:v>
                </c:pt>
                <c:pt idx="3">
                  <c:v>369</c:v>
                </c:pt>
                <c:pt idx="4">
                  <c:v>1132</c:v>
                </c:pt>
                <c:pt idx="5">
                  <c:v>747</c:v>
                </c:pt>
                <c:pt idx="6">
                  <c:v>431</c:v>
                </c:pt>
                <c:pt idx="7">
                  <c:v>187</c:v>
                </c:pt>
                <c:pt idx="8">
                  <c:v>528</c:v>
                </c:pt>
                <c:pt idx="9" formatCode="#,##0">
                  <c:v>673</c:v>
                </c:pt>
                <c:pt idx="10">
                  <c:v>699</c:v>
                </c:pt>
                <c:pt idx="11">
                  <c:v>328</c:v>
                </c:pt>
              </c:numCache>
            </c:numRef>
          </c:val>
        </c:ser>
        <c:ser>
          <c:idx val="1"/>
          <c:order val="1"/>
          <c:tx>
            <c:strRef>
              <c:f>'COMPARA 2011-12'!$D$3</c:f>
              <c:strCache>
                <c:ptCount val="1"/>
                <c:pt idx="0">
                  <c:v>2012</c:v>
                </c:pt>
              </c:strCache>
            </c:strRef>
          </c:tx>
          <c:spPr>
            <a:solidFill>
              <a:srgbClr val="993366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5.0359721739406281E-3"/>
                  <c:y val="-3.997144716781839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 algn="ctr" rtl="0">
                  <a:defRPr sz="9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'COMPARA 2011-12'!$A$5:$A$16</c:f>
              <c:strCache>
                <c:ptCount val="12"/>
                <c:pt idx="0">
                  <c:v>Ene</c:v>
                </c:pt>
                <c:pt idx="1">
                  <c:v>Feb</c:v>
                </c:pt>
                <c:pt idx="2">
                  <c:v>Mar</c:v>
                </c:pt>
                <c:pt idx="3">
                  <c:v>Abr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Dic</c:v>
                </c:pt>
              </c:strCache>
            </c:strRef>
          </c:cat>
          <c:val>
            <c:numRef>
              <c:f>'COMPARA 2011-12'!$D$5:$D$16</c:f>
              <c:numCache>
                <c:formatCode>0</c:formatCode>
                <c:ptCount val="12"/>
                <c:pt idx="0">
                  <c:v>149</c:v>
                </c:pt>
                <c:pt idx="1">
                  <c:v>833</c:v>
                </c:pt>
                <c:pt idx="2">
                  <c:v>839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2744064"/>
        <c:axId val="22750336"/>
      </c:barChart>
      <c:catAx>
        <c:axId val="2274406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s-MX"/>
                  <a:t>MES</a:t>
                </a:r>
              </a:p>
            </c:rich>
          </c:tx>
          <c:layout>
            <c:manualLayout>
              <c:xMode val="edge"/>
              <c:yMode val="edge"/>
              <c:x val="0.49832893748917084"/>
              <c:y val="0.9195423526604628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s-MX"/>
          </a:p>
        </c:txPr>
        <c:crossAx val="22750336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22750336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s-MX"/>
                  <a:t>INCAPACIDADES</a:t>
                </a:r>
              </a:p>
            </c:rich>
          </c:tx>
          <c:layout>
            <c:manualLayout>
              <c:xMode val="edge"/>
              <c:yMode val="edge"/>
              <c:x val="4.3478299931334993E-2"/>
              <c:y val="0.42354807921737053"/>
            </c:manualLayout>
          </c:layout>
          <c:overlay val="0"/>
          <c:spPr>
            <a:noFill/>
            <a:ln w="25400">
              <a:noFill/>
            </a:ln>
          </c:spPr>
        </c:title>
        <c:numFmt formatCode="0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s-MX"/>
          </a:p>
        </c:txPr>
        <c:crossAx val="22744064"/>
        <c:crosses val="autoZero"/>
        <c:crossBetween val="between"/>
      </c:valAx>
      <c:spPr>
        <a:noFill/>
        <a:ln w="12700">
          <a:solidFill>
            <a:srgbClr val="80808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5959079503815079"/>
          <c:y val="0.93883941780004776"/>
          <c:w val="0.35933504033267238"/>
          <c:h val="4.128433945756782E-2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101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s-MX"/>
        </a:p>
      </c:txPr>
    </c:legend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2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s-MX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s-MX"/>
              <a:t>Comparativo Días 2011 - 2012</a:t>
            </a:r>
          </a:p>
        </c:rich>
      </c:tx>
      <c:layout>
        <c:manualLayout>
          <c:xMode val="edge"/>
          <c:yMode val="edge"/>
          <c:x val="0.20224652752717945"/>
          <c:y val="3.9743014472495251E-3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3239082859120729"/>
          <c:y val="9.6427126433929505E-2"/>
          <c:w val="0.84061749416164633"/>
          <c:h val="0.695508612020366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'COMPARA 2011-12'!$C$4</c:f>
              <c:strCache>
                <c:ptCount val="1"/>
                <c:pt idx="0">
                  <c:v>2011</c:v>
                </c:pt>
              </c:strCache>
            </c:strRef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9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'COMPARA 2011-12'!$A$5:$A$16</c:f>
              <c:strCache>
                <c:ptCount val="12"/>
                <c:pt idx="0">
                  <c:v>Ene</c:v>
                </c:pt>
                <c:pt idx="1">
                  <c:v>Feb</c:v>
                </c:pt>
                <c:pt idx="2">
                  <c:v>Mar</c:v>
                </c:pt>
                <c:pt idx="3">
                  <c:v>Abr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Dic</c:v>
                </c:pt>
              </c:strCache>
            </c:strRef>
          </c:cat>
          <c:val>
            <c:numRef>
              <c:f>'COMPARA 2011-12'!$C$5:$C$16</c:f>
              <c:numCache>
                <c:formatCode>0</c:formatCode>
                <c:ptCount val="12"/>
                <c:pt idx="0" formatCode="General">
                  <c:v>3624</c:v>
                </c:pt>
                <c:pt idx="1">
                  <c:v>4289</c:v>
                </c:pt>
                <c:pt idx="2">
                  <c:v>4741</c:v>
                </c:pt>
                <c:pt idx="3">
                  <c:v>2515</c:v>
                </c:pt>
                <c:pt idx="4">
                  <c:v>7928</c:v>
                </c:pt>
                <c:pt idx="5">
                  <c:v>4771</c:v>
                </c:pt>
                <c:pt idx="6">
                  <c:v>2925</c:v>
                </c:pt>
                <c:pt idx="7">
                  <c:v>1892</c:v>
                </c:pt>
                <c:pt idx="8" formatCode="#,##0">
                  <c:v>4891</c:v>
                </c:pt>
                <c:pt idx="9" formatCode="#,##0">
                  <c:v>4505</c:v>
                </c:pt>
                <c:pt idx="10" formatCode="#,##0">
                  <c:v>5366</c:v>
                </c:pt>
                <c:pt idx="11" formatCode="#,##0">
                  <c:v>2113</c:v>
                </c:pt>
              </c:numCache>
            </c:numRef>
          </c:val>
        </c:ser>
        <c:ser>
          <c:idx val="1"/>
          <c:order val="1"/>
          <c:tx>
            <c:strRef>
              <c:f>'COMPARA 2011-12'!$E$4</c:f>
              <c:strCache>
                <c:ptCount val="1"/>
                <c:pt idx="0">
                  <c:v>2012</c:v>
                </c:pt>
              </c:strCache>
            </c:strRef>
          </c:tx>
          <c:spPr>
            <a:solidFill>
              <a:srgbClr val="993366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2"/>
              <c:layout>
                <c:manualLayout>
                  <c:x val="1.62942280840387E-2"/>
                  <c:y val="-1.822125771952430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9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'COMPARA 2011-12'!$A$5:$A$16</c:f>
              <c:strCache>
                <c:ptCount val="12"/>
                <c:pt idx="0">
                  <c:v>Ene</c:v>
                </c:pt>
                <c:pt idx="1">
                  <c:v>Feb</c:v>
                </c:pt>
                <c:pt idx="2">
                  <c:v>Mar</c:v>
                </c:pt>
                <c:pt idx="3">
                  <c:v>Abr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Dic</c:v>
                </c:pt>
              </c:strCache>
            </c:strRef>
          </c:cat>
          <c:val>
            <c:numRef>
              <c:f>'COMPARA 2011-12'!$E$5:$E$16</c:f>
              <c:numCache>
                <c:formatCode>#,##0</c:formatCode>
                <c:ptCount val="12"/>
                <c:pt idx="0">
                  <c:v>1138</c:v>
                </c:pt>
                <c:pt idx="1">
                  <c:v>5320</c:v>
                </c:pt>
                <c:pt idx="2">
                  <c:v>4750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3944192"/>
        <c:axId val="23950464"/>
      </c:barChart>
      <c:catAx>
        <c:axId val="2394419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s-MX"/>
                  <a:t>MES</a:t>
                </a:r>
              </a:p>
            </c:rich>
          </c:tx>
          <c:layout>
            <c:manualLayout>
              <c:xMode val="edge"/>
              <c:yMode val="edge"/>
              <c:x val="0.49603347258854252"/>
              <c:y val="0.93326114480712885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s-MX"/>
          </a:p>
        </c:txPr>
        <c:crossAx val="23950464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23950464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s-MX"/>
                  <a:t>DÍAS</a:t>
                </a:r>
              </a:p>
            </c:rich>
          </c:tx>
          <c:layout>
            <c:manualLayout>
              <c:xMode val="edge"/>
              <c:yMode val="edge"/>
              <c:x val="2.8277663336092766E-2"/>
              <c:y val="0.48776838576648057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s-MX"/>
          </a:p>
        </c:txPr>
        <c:crossAx val="23944192"/>
        <c:crosses val="autoZero"/>
        <c:crossBetween val="between"/>
      </c:valAx>
      <c:spPr>
        <a:noFill/>
        <a:ln w="12700">
          <a:solidFill>
            <a:srgbClr val="80808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58868939671049669"/>
          <c:y val="0.94342654335130005"/>
          <c:w val="0.37532166669875311"/>
          <c:h val="3.975529858155169E-2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845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s-MX"/>
        </a:p>
      </c:txPr>
    </c:legend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2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s-MX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0.27148</cdr:x>
      <cdr:y>0.80995</cdr:y>
    </cdr:from>
    <cdr:to>
      <cdr:x>0.6775</cdr:x>
      <cdr:y>0.88688</cdr:y>
    </cdr:to>
    <cdr:sp macro="" textlink="">
      <cdr:nvSpPr>
        <cdr:cNvPr id="3" name="2 CuadroTexto"/>
        <cdr:cNvSpPr txBox="1"/>
      </cdr:nvSpPr>
      <cdr:spPr>
        <a:xfrm xmlns:a="http://schemas.openxmlformats.org/drawingml/2006/main">
          <a:off x="1504950" y="3409950"/>
          <a:ext cx="2250785" cy="3238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es-ES" sz="1400" b="1">
              <a:latin typeface="Times New Roman" pitchFamily="18" charset="0"/>
              <a:cs typeface="Times New Roman" pitchFamily="18" charset="0"/>
            </a:rPr>
            <a:t>Bimestres</a:t>
          </a:r>
          <a:r>
            <a:rPr lang="es-ES" sz="1400" b="1" baseline="0">
              <a:latin typeface="Times New Roman" pitchFamily="18" charset="0"/>
              <a:cs typeface="Times New Roman" pitchFamily="18" charset="0"/>
            </a:rPr>
            <a:t> </a:t>
          </a:r>
          <a:r>
            <a:rPr lang="es-ES" sz="1400" b="1">
              <a:latin typeface="Times New Roman" pitchFamily="18" charset="0"/>
              <a:cs typeface="Times New Roman" pitchFamily="18" charset="0"/>
            </a:rPr>
            <a:t>2010</a:t>
          </a:r>
        </a:p>
        <a:p xmlns:a="http://schemas.openxmlformats.org/drawingml/2006/main">
          <a:pPr algn="ctr"/>
          <a:endParaRPr lang="es-ES" sz="1400" b="1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2.43617E-7</cdr:x>
      <cdr:y>0.33879</cdr:y>
    </cdr:from>
    <cdr:to>
      <cdr:x>0.0859</cdr:x>
      <cdr:y>0.65316</cdr:y>
    </cdr:to>
    <cdr:sp macro="" textlink="">
      <cdr:nvSpPr>
        <cdr:cNvPr id="2" name="1 CuadroTexto"/>
        <cdr:cNvSpPr txBox="1"/>
      </cdr:nvSpPr>
      <cdr:spPr>
        <a:xfrm xmlns:a="http://schemas.openxmlformats.org/drawingml/2006/main" rot="16200000">
          <a:off x="-309404" y="1356298"/>
          <a:ext cx="971423" cy="3526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s-ES" sz="1400" b="1" dirty="0" smtClean="0">
              <a:latin typeface="Times New Roman" pitchFamily="18" charset="0"/>
              <a:cs typeface="Times New Roman" pitchFamily="18" charset="0"/>
            </a:rPr>
            <a:t>Accidentes</a:t>
          </a:r>
          <a:endParaRPr lang="es-ES" sz="1400" b="1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0.27148</cdr:x>
      <cdr:y>0.80995</cdr:y>
    </cdr:from>
    <cdr:to>
      <cdr:x>0.6775</cdr:x>
      <cdr:y>0.88688</cdr:y>
    </cdr:to>
    <cdr:sp macro="" textlink="">
      <cdr:nvSpPr>
        <cdr:cNvPr id="3" name="2 CuadroTexto"/>
        <cdr:cNvSpPr txBox="1"/>
      </cdr:nvSpPr>
      <cdr:spPr>
        <a:xfrm xmlns:a="http://schemas.openxmlformats.org/drawingml/2006/main">
          <a:off x="1504950" y="3409950"/>
          <a:ext cx="2250785" cy="3238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es-ES" sz="1400" b="1">
              <a:latin typeface="Times New Roman" pitchFamily="18" charset="0"/>
              <a:cs typeface="Times New Roman" pitchFamily="18" charset="0"/>
            </a:rPr>
            <a:t>Bimestres</a:t>
          </a:r>
          <a:r>
            <a:rPr lang="es-ES" sz="1400" b="1" baseline="0">
              <a:latin typeface="Times New Roman" pitchFamily="18" charset="0"/>
              <a:cs typeface="Times New Roman" pitchFamily="18" charset="0"/>
            </a:rPr>
            <a:t> </a:t>
          </a:r>
          <a:r>
            <a:rPr lang="es-ES" sz="1400" b="1">
              <a:latin typeface="Times New Roman" pitchFamily="18" charset="0"/>
              <a:cs typeface="Times New Roman" pitchFamily="18" charset="0"/>
            </a:rPr>
            <a:t>2011</a:t>
          </a:r>
        </a:p>
        <a:p xmlns:a="http://schemas.openxmlformats.org/drawingml/2006/main">
          <a:pPr algn="ctr"/>
          <a:endParaRPr lang="es-ES" sz="1400" b="1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0.0023</cdr:x>
      <cdr:y>0.33879</cdr:y>
    </cdr:from>
    <cdr:to>
      <cdr:x>0.06578</cdr:x>
      <cdr:y>0.68969</cdr:y>
    </cdr:to>
    <cdr:sp macro="" textlink="">
      <cdr:nvSpPr>
        <cdr:cNvPr id="2" name="1 CuadroTexto"/>
        <cdr:cNvSpPr txBox="1"/>
      </cdr:nvSpPr>
      <cdr:spPr>
        <a:xfrm xmlns:a="http://schemas.openxmlformats.org/drawingml/2006/main" rot="16200000">
          <a:off x="-384188" y="1408683"/>
          <a:ext cx="1051231" cy="26374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s-ES" sz="1400" b="1" dirty="0" smtClean="0">
              <a:latin typeface="Times New Roman" pitchFamily="18" charset="0"/>
              <a:cs typeface="Times New Roman" pitchFamily="18" charset="0"/>
            </a:rPr>
            <a:t>Accidentes</a:t>
          </a:r>
          <a:endParaRPr lang="es-ES" sz="1400" b="1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0.0023</cdr:x>
      <cdr:y>0.33879</cdr:y>
    </cdr:from>
    <cdr:to>
      <cdr:x>0.07063</cdr:x>
      <cdr:y>0.6834</cdr:y>
    </cdr:to>
    <cdr:sp macro="" textlink="">
      <cdr:nvSpPr>
        <cdr:cNvPr id="2" name="1 CuadroTexto"/>
        <cdr:cNvSpPr txBox="1"/>
      </cdr:nvSpPr>
      <cdr:spPr>
        <a:xfrm xmlns:a="http://schemas.openxmlformats.org/drawingml/2006/main" rot="16200000">
          <a:off x="-334407" y="1305765"/>
          <a:ext cx="978113" cy="28979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s-ES" sz="1400" b="1" dirty="0" smtClean="0">
              <a:latin typeface="Times New Roman" pitchFamily="18" charset="0"/>
              <a:cs typeface="Times New Roman" pitchFamily="18" charset="0"/>
            </a:rPr>
            <a:t>Accidentes</a:t>
          </a:r>
          <a:endParaRPr lang="es-ES" sz="1400" b="1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0.27148</cdr:x>
      <cdr:y>0.80995</cdr:y>
    </cdr:from>
    <cdr:to>
      <cdr:x>0.6775</cdr:x>
      <cdr:y>0.88688</cdr:y>
    </cdr:to>
    <cdr:sp macro="" textlink="">
      <cdr:nvSpPr>
        <cdr:cNvPr id="3" name="2 CuadroTexto"/>
        <cdr:cNvSpPr txBox="1"/>
      </cdr:nvSpPr>
      <cdr:spPr>
        <a:xfrm xmlns:a="http://schemas.openxmlformats.org/drawingml/2006/main">
          <a:off x="1504950" y="3409950"/>
          <a:ext cx="2250785" cy="3238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es-ES" sz="1400" b="1">
              <a:latin typeface="Times New Roman" pitchFamily="18" charset="0"/>
              <a:cs typeface="Times New Roman" pitchFamily="18" charset="0"/>
            </a:rPr>
            <a:t>Bimestres</a:t>
          </a:r>
          <a:r>
            <a:rPr lang="es-ES" sz="1400" b="1" baseline="0">
              <a:latin typeface="Times New Roman" pitchFamily="18" charset="0"/>
              <a:cs typeface="Times New Roman" pitchFamily="18" charset="0"/>
            </a:rPr>
            <a:t> </a:t>
          </a:r>
          <a:r>
            <a:rPr lang="es-ES" sz="1400" b="1">
              <a:latin typeface="Times New Roman" pitchFamily="18" charset="0"/>
              <a:cs typeface="Times New Roman" pitchFamily="18" charset="0"/>
            </a:rPr>
            <a:t>2012</a:t>
          </a:r>
        </a:p>
        <a:p xmlns:a="http://schemas.openxmlformats.org/drawingml/2006/main">
          <a:pPr algn="ctr"/>
          <a:endParaRPr lang="es-ES" sz="1400" b="1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</cdr:x>
      <cdr:y>0.42517</cdr:y>
    </cdr:from>
    <cdr:to>
      <cdr:x>0.07081</cdr:x>
      <cdr:y>0.65397</cdr:y>
    </cdr:to>
    <cdr:sp macro="" textlink="">
      <cdr:nvSpPr>
        <cdr:cNvPr id="2" name="1 CuadroTexto"/>
        <cdr:cNvSpPr txBox="1"/>
      </cdr:nvSpPr>
      <cdr:spPr>
        <a:xfrm xmlns:a="http://schemas.openxmlformats.org/drawingml/2006/main" rot="16200000">
          <a:off x="-5005094" y="1499384"/>
          <a:ext cx="698222" cy="29443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s-ES" sz="1400" b="1" dirty="0">
              <a:latin typeface="Times New Roman" pitchFamily="18" charset="0"/>
              <a:cs typeface="Times New Roman" pitchFamily="18" charset="0"/>
            </a:rPr>
            <a:t>Accidentes</a:t>
          </a:r>
        </a:p>
      </cdr:txBody>
    </cdr:sp>
  </cdr:relSizeAnchor>
  <cdr:relSizeAnchor xmlns:cdr="http://schemas.openxmlformats.org/drawingml/2006/chartDrawing">
    <cdr:from>
      <cdr:x>0.25405</cdr:x>
      <cdr:y>0.81354</cdr:y>
    </cdr:from>
    <cdr:to>
      <cdr:x>0.77027</cdr:x>
      <cdr:y>0.88785</cdr:y>
    </cdr:to>
    <cdr:sp macro="" textlink="">
      <cdr:nvSpPr>
        <cdr:cNvPr id="3" name="2 CuadroTexto"/>
        <cdr:cNvSpPr txBox="1"/>
      </cdr:nvSpPr>
      <cdr:spPr>
        <a:xfrm xmlns:a="http://schemas.openxmlformats.org/drawingml/2006/main">
          <a:off x="1492250" y="3592958"/>
          <a:ext cx="3032125" cy="32816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es-ES" sz="1400" b="1">
              <a:latin typeface="Times New Roman" pitchFamily="18" charset="0"/>
              <a:cs typeface="Times New Roman" pitchFamily="18" charset="0"/>
            </a:rPr>
            <a:t>Comparativo bimestres</a:t>
          </a:r>
          <a:r>
            <a:rPr lang="es-ES" sz="1400" b="1" baseline="0">
              <a:latin typeface="Times New Roman" pitchFamily="18" charset="0"/>
              <a:cs typeface="Times New Roman" pitchFamily="18" charset="0"/>
            </a:rPr>
            <a:t> </a:t>
          </a:r>
          <a:r>
            <a:rPr lang="es-ES" sz="1400" b="1">
              <a:latin typeface="Times New Roman" pitchFamily="18" charset="0"/>
              <a:cs typeface="Times New Roman" pitchFamily="18" charset="0"/>
            </a:rPr>
            <a:t>2011-  2012</a:t>
          </a:r>
        </a:p>
        <a:p xmlns:a="http://schemas.openxmlformats.org/drawingml/2006/main">
          <a:pPr algn="ctr"/>
          <a:endParaRPr lang="es-ES" sz="1400" b="1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0.79641</cdr:x>
      <cdr:y>0.04721</cdr:y>
    </cdr:from>
    <cdr:to>
      <cdr:x>0.98307</cdr:x>
      <cdr:y>0.20426</cdr:y>
    </cdr:to>
    <cdr:sp macro="" textlink="">
      <cdr:nvSpPr>
        <cdr:cNvPr id="2" name="1 CuadroTexto"/>
        <cdr:cNvSpPr txBox="1"/>
      </cdr:nvSpPr>
      <cdr:spPr>
        <a:xfrm xmlns:a="http://schemas.openxmlformats.org/drawingml/2006/main">
          <a:off x="6069147" y="126124"/>
          <a:ext cx="1422475" cy="419528"/>
        </a:xfrm>
        <a:prstGeom xmlns:a="http://schemas.openxmlformats.org/drawingml/2006/main" prst="rect">
          <a:avLst/>
        </a:prstGeom>
        <a:solidFill xmlns:a="http://schemas.openxmlformats.org/drawingml/2006/main">
          <a:schemeClr val="lt1"/>
        </a:solidFill>
        <a:ln xmlns:a="http://schemas.openxmlformats.org/drawingml/2006/main" w="9525" cmpd="sng">
          <a:solidFill>
            <a:schemeClr val="lt1">
              <a:shade val="50000"/>
            </a:schemeClr>
          </a:solidFill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s-MX" sz="1200" dirty="0">
              <a:latin typeface="Times New Roman" pitchFamily="18" charset="0"/>
              <a:cs typeface="Times New Roman" pitchFamily="18" charset="0"/>
            </a:rPr>
            <a:t>2011  -    49</a:t>
          </a:r>
          <a:r>
            <a:rPr lang="es-MX" sz="1200" b="1" dirty="0">
              <a:latin typeface="Times New Roman" pitchFamily="18" charset="0"/>
              <a:cs typeface="Times New Roman" pitchFamily="18" charset="0"/>
            </a:rPr>
            <a:t>,560</a:t>
          </a:r>
          <a:r>
            <a:rPr lang="es-MX" sz="1200" dirty="0">
              <a:latin typeface="Times New Roman" pitchFamily="18" charset="0"/>
              <a:cs typeface="Times New Roman" pitchFamily="18" charset="0"/>
            </a:rPr>
            <a:t> </a:t>
          </a:r>
        </a:p>
        <a:p xmlns:a="http://schemas.openxmlformats.org/drawingml/2006/main">
          <a:r>
            <a:rPr lang="es-MX" sz="1200" dirty="0">
              <a:latin typeface="Times New Roman" pitchFamily="18" charset="0"/>
              <a:cs typeface="Times New Roman" pitchFamily="18" charset="0"/>
            </a:rPr>
            <a:t>2012  </a:t>
          </a:r>
          <a:r>
            <a:rPr lang="es-MX" sz="1200" b="1" dirty="0">
              <a:latin typeface="Times New Roman" pitchFamily="18" charset="0"/>
              <a:cs typeface="Times New Roman" pitchFamily="18" charset="0"/>
            </a:rPr>
            <a:t> -   </a:t>
          </a:r>
          <a:r>
            <a:rPr lang="es-MX" sz="1200" b="1" dirty="0" smtClean="0">
              <a:latin typeface="Times New Roman" pitchFamily="18" charset="0"/>
              <a:cs typeface="Times New Roman" pitchFamily="18" charset="0"/>
            </a:rPr>
            <a:t>11,208</a:t>
          </a:r>
          <a:endParaRPr lang="es-MX" sz="1200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70A25D-8423-42C7-B7FD-F0406E1C65AB}" type="datetimeFigureOut">
              <a:rPr lang="es-MX" smtClean="0"/>
              <a:t>07/05/2012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88DF8C-ECD0-41CD-A7EC-7A94FE58171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560404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7AD7F1-1DCE-47D2-9834-21888442C7CB}" type="datetimeFigureOut">
              <a:rPr lang="es-MX" smtClean="0"/>
              <a:t>07/05/2012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7EB7E0-9CEB-4DB9-A761-9EF53182341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749970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EB7E0-9CEB-4DB9-A761-9EF531823413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768201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2248D-F9A8-EF4A-A9EB-42469D013FB8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2248D-F9A8-EF4A-A9EB-42469D013FB8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2248D-F9A8-EF4A-A9EB-42469D013FB8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2248D-F9A8-EF4A-A9EB-42469D013FB8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2248D-F9A8-EF4A-A9EB-42469D013FB8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2248D-F9A8-EF4A-A9EB-42469D013FB8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2248D-F9A8-EF4A-A9EB-42469D013FB8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2248D-F9A8-EF4A-A9EB-42469D013FB8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2248D-F9A8-EF4A-A9EB-42469D013FB8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2248D-F9A8-EF4A-A9EB-42469D013FB8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2248D-F9A8-EF4A-A9EB-42469D013FB8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22248D-F9A8-EF4A-A9EB-42469D013FB8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sebeq.sep.gob.mx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187.174.84.106/cms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../../leydelissste.pdf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0" y="3281097"/>
            <a:ext cx="9144000" cy="1143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sz="31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Presentación a Consejo Técnico de Educación Primaria </a:t>
            </a:r>
            <a:endParaRPr lang="es-ES_tradnl" sz="3100" dirty="0">
              <a:solidFill>
                <a:schemeClr val="bg1"/>
              </a:solidFill>
              <a:latin typeface="Gotham Black"/>
              <a:cs typeface="Gotham Black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2627313" y="4941888"/>
            <a:ext cx="61880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/>
          <a:lstStyle/>
          <a:p>
            <a:pPr algn="ctr" eaLnBrk="1" hangingPunct="1">
              <a:defRPr/>
            </a:pPr>
            <a:r>
              <a:rPr lang="es-ES" sz="3200" b="1" kern="0" dirty="0">
                <a:solidFill>
                  <a:schemeClr val="bg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Relaciones Laborales </a:t>
            </a:r>
            <a:endParaRPr lang="es-ES" sz="3200" b="1" kern="0" dirty="0" smtClean="0">
              <a:solidFill>
                <a:schemeClr val="bg1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 eaLnBrk="1" hangingPunct="1">
              <a:defRPr/>
            </a:pPr>
            <a:r>
              <a:rPr lang="es-ES" sz="3200" b="1" kern="0" dirty="0" smtClean="0">
                <a:solidFill>
                  <a:schemeClr val="bg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Mayo 2012</a:t>
            </a:r>
            <a:endParaRPr lang="es-ES" sz="3200" b="1" kern="0" dirty="0">
              <a:solidFill>
                <a:schemeClr val="bg1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0" y="2487547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s-ES" sz="31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Comisiones de Seguridad y Salud en el Trabajo</a:t>
            </a:r>
            <a:endParaRPr lang="es-ES_tradnl" sz="3100" dirty="0">
              <a:solidFill>
                <a:schemeClr val="bg1"/>
              </a:solidFill>
              <a:latin typeface="Gotham Black"/>
              <a:cs typeface="Gotham Black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5 Imagen" descr="Imagen 1a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214" y="1024759"/>
            <a:ext cx="8103476" cy="56661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632666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40154"/>
            <a:ext cx="9144000" cy="557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25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6 Imagen" descr="Imagen 3a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0494" y="911528"/>
            <a:ext cx="4223626" cy="6054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050422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5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45" y="978447"/>
            <a:ext cx="8973262" cy="5745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3170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2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64297868"/>
              </p:ext>
            </p:extLst>
          </p:nvPr>
        </p:nvGraphicFramePr>
        <p:xfrm>
          <a:off x="260864" y="1105850"/>
          <a:ext cx="8651124" cy="43123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51124"/>
              </a:tblGrid>
              <a:tr h="599549">
                <a:tc>
                  <a:txBody>
                    <a:bodyPr/>
                    <a:lstStyle/>
                    <a:p>
                      <a:pPr algn="ctr"/>
                      <a:r>
                        <a:rPr lang="es-MX" sz="32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POR SU ATENCIÓN GRACIAS</a:t>
                      </a:r>
                      <a:endParaRPr lang="es-ES" sz="3200" b="1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2" marR="91442" marT="45727" marB="45727" anchor="ctr">
                    <a:solidFill>
                      <a:srgbClr val="D5FBFF"/>
                    </a:solidFill>
                  </a:tcPr>
                </a:tc>
              </a:tr>
              <a:tr h="628097">
                <a:tc>
                  <a:txBody>
                    <a:bodyPr/>
                    <a:lstStyle/>
                    <a:p>
                      <a:pPr algn="ctr"/>
                      <a:r>
                        <a:rPr lang="es-MX" sz="28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U.S.E.B.E.Q.</a:t>
                      </a:r>
                      <a:endParaRPr lang="es-ES" sz="2800" b="1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2" marR="91442" marT="45727" marB="45727" anchor="ctr">
                    <a:solidFill>
                      <a:srgbClr val="D5FBFF"/>
                    </a:solidFill>
                  </a:tcPr>
                </a:tc>
              </a:tr>
              <a:tr h="781169"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Lic.</a:t>
                      </a:r>
                      <a:r>
                        <a:rPr lang="es-MX" sz="1800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Ricardo López Portillo Tostado</a:t>
                      </a:r>
                    </a:p>
                    <a:p>
                      <a:pPr algn="ctr"/>
                      <a:r>
                        <a:rPr lang="es-MX" sz="1800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Jefe de Relaciones Laborales</a:t>
                      </a:r>
                      <a:endParaRPr lang="es-ES" sz="1800" b="1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2" marR="91442" marT="45727" marB="45727">
                    <a:solidFill>
                      <a:srgbClr val="D5FBFF"/>
                    </a:solidFill>
                  </a:tcPr>
                </a:tc>
              </a:tr>
              <a:tr h="946648"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Lic. Juan Carlos</a:t>
                      </a:r>
                      <a:r>
                        <a:rPr lang="es-MX" sz="1800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Ibarra Rodríguez</a:t>
                      </a:r>
                    </a:p>
                    <a:p>
                      <a:pPr algn="ctr"/>
                      <a:r>
                        <a:rPr lang="es-MX" sz="1800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Encargado de Protección Civil</a:t>
                      </a:r>
                    </a:p>
                    <a:p>
                      <a:pPr algn="ctr"/>
                      <a:r>
                        <a:rPr lang="es-MX" sz="1800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Tel. 2 38 60 00  Ext. 1458</a:t>
                      </a:r>
                      <a:endParaRPr lang="es-ES" sz="1800" b="1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2" marR="91442" marT="45727" marB="45727">
                    <a:solidFill>
                      <a:srgbClr val="D5FBFF"/>
                    </a:solidFill>
                  </a:tcPr>
                </a:tc>
              </a:tr>
              <a:tr h="1356856">
                <a:tc>
                  <a:txBody>
                    <a:bodyPr/>
                    <a:lstStyle/>
                    <a:p>
                      <a:pPr algn="ctr"/>
                      <a:r>
                        <a:rPr lang="es-ES" sz="20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Página</a:t>
                      </a:r>
                      <a:r>
                        <a:rPr lang="es-ES" sz="2000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WEB:</a:t>
                      </a:r>
                    </a:p>
                    <a:p>
                      <a:pPr algn="ctr"/>
                      <a:r>
                        <a:rPr lang="es-ES" sz="20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  <a:hlinkClick r:id="rId3"/>
                        </a:rPr>
                        <a:t>http://www.usebeq.sep.gob.mx/</a:t>
                      </a:r>
                      <a:endParaRPr lang="es-ES" sz="2000" b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s-ES" sz="20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  <a:hlinkClick r:id="rId4"/>
                        </a:rPr>
                        <a:t>http://187.174.84.106/cms/</a:t>
                      </a:r>
                      <a:endParaRPr lang="es-ES" sz="2000" b="1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2" marR="91442" marT="45727" marB="45727">
                    <a:solidFill>
                      <a:srgbClr val="D5FBFF"/>
                    </a:solidFill>
                  </a:tcPr>
                </a:tc>
              </a:tr>
            </a:tbl>
          </a:graphicData>
        </a:graphic>
      </p:graphicFrame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539750" y="5613400"/>
            <a:ext cx="8062913" cy="936625"/>
          </a:xfrm>
          <a:prstGeom prst="rect">
            <a:avLst/>
          </a:prstGeom>
          <a:solidFill>
            <a:srgbClr val="FFFF99"/>
          </a:solidFill>
          <a:ln w="19050" cmpd="sng">
            <a:solidFill>
              <a:schemeClr val="tx1"/>
            </a:solidFill>
            <a:miter lim="800000"/>
            <a:headEnd/>
            <a:tailEnd/>
          </a:ln>
        </p:spPr>
        <p:txBody>
          <a:bodyPr lIns="55238" tIns="27620" rIns="55238" bIns="2762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200" b="1" kern="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Correo Electrónico: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200" b="1" kern="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jcibarra@usebeq.edu.mx</a:t>
            </a:r>
            <a:endParaRPr lang="es-ES" sz="2200" b="1" kern="0" dirty="0">
              <a:solidFill>
                <a:srgbClr val="0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82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755650" y="1196975"/>
            <a:ext cx="7848600" cy="86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  <a:defRPr/>
            </a:pPr>
            <a:r>
              <a:rPr lang="es-ES" sz="31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INTEGRACIÓN DE LAS COMISIONES DE SEGURIDAD Y SALUD</a:t>
            </a:r>
          </a:p>
          <a:p>
            <a:pPr marL="342900" indent="-342900" algn="ctr" eaLnBrk="1" hangingPunct="1">
              <a:spcBef>
                <a:spcPct val="20000"/>
              </a:spcBef>
              <a:defRPr/>
            </a:pPr>
            <a:endParaRPr lang="es-ES" sz="2600" kern="0" dirty="0"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indent="-342900" algn="just" eaLnBrk="1" hangingPunct="1">
              <a:spcBef>
                <a:spcPct val="20000"/>
              </a:spcBef>
              <a:defRPr/>
            </a:pPr>
            <a:endParaRPr lang="es-ES" sz="1400" kern="0" dirty="0"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indent="-342900" algn="just" eaLnBrk="1" hangingPunct="1">
              <a:spcBef>
                <a:spcPct val="20000"/>
              </a:spcBef>
              <a:defRPr/>
            </a:pPr>
            <a:r>
              <a:rPr lang="es-ES" sz="2200" kern="0" dirty="0">
                <a:latin typeface="Times New Roman" pitchFamily="18" charset="0"/>
                <a:ea typeface="+mn-ea"/>
                <a:cs typeface="Times New Roman" pitchFamily="18" charset="0"/>
              </a:rPr>
              <a:t>	</a:t>
            </a:r>
            <a:endParaRPr lang="es-MX" kern="0" dirty="0">
              <a:latin typeface="Gotham Medium" pitchFamily="-80" charset="0"/>
              <a:ea typeface="+mn-ea"/>
            </a:endParaRPr>
          </a:p>
        </p:txBody>
      </p:sp>
      <p:sp>
        <p:nvSpPr>
          <p:cNvPr id="6" name="2 CuadroTexto"/>
          <p:cNvSpPr txBox="1">
            <a:spLocks noChangeArrowheads="1"/>
          </p:cNvSpPr>
          <p:nvPr/>
        </p:nvSpPr>
        <p:spPr bwMode="auto">
          <a:xfrm>
            <a:off x="4356100" y="2205038"/>
            <a:ext cx="4464050" cy="461962"/>
          </a:xfrm>
          <a:prstGeom prst="rect">
            <a:avLst/>
          </a:prstGeom>
          <a:noFill/>
          <a:ln w="19050" cap="rnd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0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-80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80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80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8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0" charset="-128"/>
              </a:defRPr>
            </a:lvl9pPr>
          </a:lstStyle>
          <a:p>
            <a:pPr algn="ctr"/>
            <a:r>
              <a:rPr lang="es-ES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  <a:hlinkClick r:id="rId3" action="ppaction://hlinkfile"/>
              </a:rPr>
              <a:t>Art. 73 .- Ley del ISSSTE</a:t>
            </a:r>
            <a:endParaRPr lang="es-E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2 Marcador de contenido"/>
          <p:cNvSpPr txBox="1">
            <a:spLocks/>
          </p:cNvSpPr>
          <p:nvPr/>
        </p:nvSpPr>
        <p:spPr>
          <a:xfrm>
            <a:off x="720725" y="2997200"/>
            <a:ext cx="8820150" cy="24542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  <a:defRPr/>
            </a:pPr>
            <a:r>
              <a:rPr lang="es-ES_tradnl" sz="3100" dirty="0" smtClean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DE LAS OBLIGACIONES DE LAS DEPENDENCIAS, ENTIDADES Y TRABAJADORES DE LA ADMINISTRACIÓN PÚBLICA FEDERAL </a:t>
            </a:r>
          </a:p>
        </p:txBody>
      </p:sp>
      <p:sp>
        <p:nvSpPr>
          <p:cNvPr id="8" name="2 CuadroTexto"/>
          <p:cNvSpPr txBox="1">
            <a:spLocks noChangeArrowheads="1"/>
          </p:cNvSpPr>
          <p:nvPr/>
        </p:nvSpPr>
        <p:spPr bwMode="auto">
          <a:xfrm>
            <a:off x="4860925" y="5373688"/>
            <a:ext cx="3598863" cy="461962"/>
          </a:xfrm>
          <a:prstGeom prst="rect">
            <a:avLst/>
          </a:prstGeom>
          <a:noFill/>
          <a:ln w="19050" cap="rnd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s-ES_tradnl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CAPÍTULO II.</a:t>
            </a:r>
            <a:endParaRPr lang="es-E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982084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0" y="3013075"/>
            <a:ext cx="9144000" cy="1143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Taller Inductivo para la Integración y Registro de las Comisiones de Seguridad y Salud en el Trabajo</a:t>
            </a:r>
            <a:endParaRPr lang="es-ES_tradnl" sz="3100" dirty="0">
              <a:solidFill>
                <a:schemeClr val="bg1"/>
              </a:solidFill>
              <a:latin typeface="Gotham Black"/>
              <a:cs typeface="Gotham Black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2627313" y="4941888"/>
            <a:ext cx="61880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/>
          <a:lstStyle/>
          <a:p>
            <a:pPr algn="ctr" eaLnBrk="1" hangingPunct="1">
              <a:defRPr/>
            </a:pPr>
            <a:r>
              <a:rPr lang="es-ES" sz="3200" b="1" kern="0" dirty="0">
                <a:solidFill>
                  <a:schemeClr val="bg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Relaciones Laborales – </a:t>
            </a:r>
            <a:r>
              <a:rPr lang="es-ES" sz="3200" b="1" kern="0" dirty="0" smtClean="0">
                <a:solidFill>
                  <a:schemeClr val="bg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SNTE</a:t>
            </a:r>
            <a:endParaRPr lang="es-ES" sz="3200" b="1" kern="0" dirty="0">
              <a:solidFill>
                <a:schemeClr val="bg1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0" y="1545049"/>
            <a:ext cx="91440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4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Acciones</a:t>
            </a:r>
            <a:endParaRPr lang="es-MX" sz="4200" dirty="0"/>
          </a:p>
        </p:txBody>
      </p:sp>
    </p:spTree>
    <p:extLst>
      <p:ext uri="{BB962C8B-B14F-4D97-AF65-F5344CB8AC3E}">
        <p14:creationId xmlns:p14="http://schemas.microsoft.com/office/powerpoint/2010/main" val="3265469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2 Marcador de contenido"/>
          <p:cNvSpPr txBox="1">
            <a:spLocks/>
          </p:cNvSpPr>
          <p:nvPr/>
        </p:nvSpPr>
        <p:spPr bwMode="auto">
          <a:xfrm>
            <a:off x="0" y="757783"/>
            <a:ext cx="914400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 fontScale="25000" lnSpcReduction="20000"/>
          </a:bodyPr>
          <a:lstStyle/>
          <a:p>
            <a:pPr algn="ctr">
              <a:spcBef>
                <a:spcPct val="20000"/>
              </a:spcBef>
              <a:defRPr/>
            </a:pPr>
            <a:endParaRPr lang="es-ES_tradnl" sz="13600" b="1" kern="0" dirty="0" smtClean="0">
              <a:solidFill>
                <a:schemeClr val="accent5">
                  <a:lumMod val="10000"/>
                </a:schemeClr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algn="ctr">
              <a:spcBef>
                <a:spcPct val="20000"/>
              </a:spcBef>
              <a:defRPr/>
            </a:pPr>
            <a:r>
              <a:rPr lang="es-ES_tradnl" sz="13600" b="1" kern="0" dirty="0" smtClean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Objetivos</a:t>
            </a:r>
            <a:endParaRPr lang="es-ES_tradnl" sz="8800" kern="0" dirty="0">
              <a:solidFill>
                <a:schemeClr val="accent5">
                  <a:lumMod val="10000"/>
                </a:schemeClr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0" y="2104342"/>
            <a:ext cx="91440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s-ES_tradnl" sz="3400" b="1" kern="0" dirty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Funciones y atribuciones de las </a:t>
            </a:r>
            <a:r>
              <a:rPr lang="es-ES_tradnl" sz="3400" b="1" kern="0" dirty="0" smtClean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Comisiones</a:t>
            </a:r>
            <a:endParaRPr lang="es-ES_tradnl" sz="3400" b="1" kern="0" dirty="0">
              <a:solidFill>
                <a:schemeClr val="accent5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0" y="4014991"/>
            <a:ext cx="91440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s-ES_tradnl" sz="3400" b="1" kern="0" dirty="0" smtClean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Facultades </a:t>
            </a:r>
            <a:r>
              <a:rPr lang="es-ES_tradnl" sz="3400" b="1" kern="0" dirty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de los </a:t>
            </a:r>
            <a:r>
              <a:rPr lang="es-ES_tradnl" sz="3400" b="1" kern="0" dirty="0" smtClean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integrantes</a:t>
            </a:r>
            <a:endParaRPr lang="es-ES_tradnl" sz="3400" b="1" kern="0" dirty="0">
              <a:solidFill>
                <a:schemeClr val="accent5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0" y="3029963"/>
            <a:ext cx="91440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s-ES_tradnl" sz="3400" b="1" kern="0" dirty="0" smtClean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Integración </a:t>
            </a:r>
            <a:r>
              <a:rPr lang="es-ES_tradnl" sz="3400" b="1" kern="0" dirty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y </a:t>
            </a:r>
            <a:r>
              <a:rPr lang="es-ES_tradnl" sz="3400" b="1" kern="0" dirty="0" smtClean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funcionamiento</a:t>
            </a:r>
            <a:endParaRPr lang="es-MX" sz="3400" dirty="0"/>
          </a:p>
        </p:txBody>
      </p:sp>
      <p:sp>
        <p:nvSpPr>
          <p:cNvPr id="7" name="6 CuadroTexto"/>
          <p:cNvSpPr txBox="1"/>
          <p:nvPr/>
        </p:nvSpPr>
        <p:spPr>
          <a:xfrm>
            <a:off x="0" y="5128497"/>
            <a:ext cx="91440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s-ES_tradnl" sz="3400" b="1" kern="0" dirty="0" smtClean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Fechas </a:t>
            </a:r>
            <a:r>
              <a:rPr lang="es-ES_tradnl" sz="3400" b="1" kern="0" dirty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de entrega de los reportes </a:t>
            </a:r>
            <a:r>
              <a:rPr lang="es-ES_tradnl" sz="3400" b="1" kern="0" dirty="0" smtClean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trimestrales</a:t>
            </a:r>
            <a:endParaRPr lang="es-MX" sz="3400" dirty="0"/>
          </a:p>
        </p:txBody>
      </p:sp>
    </p:spTree>
    <p:extLst>
      <p:ext uri="{BB962C8B-B14F-4D97-AF65-F5344CB8AC3E}">
        <p14:creationId xmlns:p14="http://schemas.microsoft.com/office/powerpoint/2010/main" val="4411702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2627313" y="4941888"/>
            <a:ext cx="61880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/>
          <a:lstStyle/>
          <a:p>
            <a:pPr algn="ctr" eaLnBrk="1" hangingPunct="1">
              <a:defRPr/>
            </a:pPr>
            <a:r>
              <a:rPr lang="es-ES" sz="3200" b="1" kern="0" dirty="0">
                <a:solidFill>
                  <a:schemeClr val="bg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Relaciones Laborales – </a:t>
            </a:r>
            <a:r>
              <a:rPr lang="es-ES" sz="3200" b="1" kern="0" dirty="0" smtClean="0">
                <a:solidFill>
                  <a:schemeClr val="bg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SNTE</a:t>
            </a:r>
            <a:endParaRPr lang="es-ES" sz="3200" b="1" kern="0" dirty="0">
              <a:solidFill>
                <a:schemeClr val="bg1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0" y="29718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 anchorCtr="1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5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Calificación de Riesgos de Trabajo</a:t>
            </a:r>
          </a:p>
        </p:txBody>
      </p:sp>
    </p:spTree>
    <p:extLst>
      <p:ext uri="{BB962C8B-B14F-4D97-AF65-F5344CB8AC3E}">
        <p14:creationId xmlns:p14="http://schemas.microsoft.com/office/powerpoint/2010/main" val="20726356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7"/>
          <p:cNvSpPr txBox="1">
            <a:spLocks noChangeArrowheads="1"/>
          </p:cNvSpPr>
          <p:nvPr/>
        </p:nvSpPr>
        <p:spPr>
          <a:xfrm>
            <a:off x="0" y="2640586"/>
            <a:ext cx="9143999" cy="92242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 smtClean="0">
                <a:latin typeface="Times New Roman" pitchFamily="18" charset="0"/>
                <a:cs typeface="Times New Roman" pitchFamily="18" charset="0"/>
              </a:rPr>
              <a:t>Enfermedad laboral</a:t>
            </a:r>
            <a:endParaRPr lang="es-ES" sz="4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>
          <a:xfrm>
            <a:off x="0" y="3547240"/>
            <a:ext cx="9144000" cy="882866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 smtClean="0">
                <a:latin typeface="Times New Roman" pitchFamily="18" charset="0"/>
                <a:cs typeface="Times New Roman" pitchFamily="18" charset="0"/>
              </a:rPr>
              <a:t>Consecuencias</a:t>
            </a:r>
            <a:endParaRPr lang="es-ES" sz="4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>
          <a:xfrm>
            <a:off x="15768" y="4667139"/>
            <a:ext cx="9144000" cy="7562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 smtClean="0">
                <a:latin typeface="Times New Roman" pitchFamily="18" charset="0"/>
                <a:cs typeface="Times New Roman" pitchFamily="18" charset="0"/>
              </a:rPr>
              <a:t>Trámites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>
          <a:xfrm>
            <a:off x="0" y="1705442"/>
            <a:ext cx="9117735" cy="848576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4000" b="1" dirty="0" smtClean="0">
                <a:latin typeface="Times New Roman" pitchFamily="18" charset="0"/>
                <a:cs typeface="Times New Roman" pitchFamily="18" charset="0"/>
              </a:rPr>
              <a:t>Ac</a:t>
            </a:r>
            <a:r>
              <a:rPr lang="es-ES" sz="4000" b="1" dirty="0" err="1" smtClean="0">
                <a:latin typeface="Times New Roman" pitchFamily="18" charset="0"/>
                <a:cs typeface="Times New Roman" pitchFamily="18" charset="0"/>
              </a:rPr>
              <a:t>cidentes</a:t>
            </a:r>
            <a:r>
              <a:rPr lang="es-ES" sz="4000" b="1" dirty="0" smtClean="0">
                <a:latin typeface="Times New Roman" pitchFamily="18" charset="0"/>
                <a:cs typeface="Times New Roman" pitchFamily="18" charset="0"/>
              </a:rPr>
              <a:t> de trabajo</a:t>
            </a:r>
            <a:endParaRPr lang="es-ES" sz="4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>
          <a:xfrm>
            <a:off x="0" y="888123"/>
            <a:ext cx="9144000" cy="81455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4000" b="1" dirty="0" smtClean="0">
                <a:latin typeface="Times New Roman" pitchFamily="18" charset="0"/>
                <a:cs typeface="Times New Roman" pitchFamily="18" charset="0"/>
              </a:rPr>
              <a:t>Clasificación de riesgos de trabajo</a:t>
            </a:r>
            <a:endParaRPr lang="es-ES" sz="4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>
          <a:xfrm>
            <a:off x="1" y="5628297"/>
            <a:ext cx="9117734" cy="835571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 smtClean="0">
                <a:latin typeface="Times New Roman" pitchFamily="18" charset="0"/>
                <a:cs typeface="Times New Roman" pitchFamily="18" charset="0"/>
              </a:rPr>
              <a:t>Prestaciones</a:t>
            </a:r>
            <a:endParaRPr lang="es-ES" sz="4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858288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7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92225474"/>
              </p:ext>
            </p:extLst>
          </p:nvPr>
        </p:nvGraphicFramePr>
        <p:xfrm>
          <a:off x="388367" y="1040196"/>
          <a:ext cx="4104806" cy="30900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2 CuadroTexto"/>
          <p:cNvSpPr txBox="1"/>
          <p:nvPr/>
        </p:nvSpPr>
        <p:spPr>
          <a:xfrm>
            <a:off x="3356594" y="1219951"/>
            <a:ext cx="1446609" cy="435428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MX" sz="1000" dirty="0">
                <a:latin typeface="Times New Roman" pitchFamily="18" charset="0"/>
                <a:cs typeface="Times New Roman" pitchFamily="18" charset="0"/>
              </a:rPr>
              <a:t>Total </a:t>
            </a:r>
            <a:r>
              <a:rPr lang="es-MX" sz="1000" dirty="0" smtClean="0">
                <a:latin typeface="Times New Roman" pitchFamily="18" charset="0"/>
                <a:cs typeface="Times New Roman" pitchFamily="18" charset="0"/>
              </a:rPr>
              <a:t>Accidentes </a:t>
            </a:r>
            <a:r>
              <a:rPr lang="es-MX" sz="1100" b="1" dirty="0" smtClean="0">
                <a:latin typeface="Times New Roman" pitchFamily="18" charset="0"/>
                <a:cs typeface="Times New Roman" pitchFamily="18" charset="0"/>
              </a:rPr>
              <a:t>49</a:t>
            </a:r>
          </a:p>
          <a:p>
            <a:pPr algn="r"/>
            <a:r>
              <a:rPr lang="es-MX" b="1" dirty="0" smtClean="0">
                <a:latin typeface="Times New Roman" pitchFamily="18" charset="0"/>
                <a:cs typeface="Times New Roman" pitchFamily="18" charset="0"/>
              </a:rPr>
              <a:t>Días  1,177</a:t>
            </a:r>
            <a:endParaRPr lang="es-MX" sz="11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5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44094969"/>
              </p:ext>
            </p:extLst>
          </p:nvPr>
        </p:nvGraphicFramePr>
        <p:xfrm>
          <a:off x="4803202" y="1023871"/>
          <a:ext cx="4154777" cy="29957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9 CuadroTexto"/>
          <p:cNvSpPr txBox="1"/>
          <p:nvPr/>
        </p:nvSpPr>
        <p:spPr>
          <a:xfrm>
            <a:off x="7551684" y="1225632"/>
            <a:ext cx="1409461" cy="553518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MX" sz="1000" dirty="0">
                <a:latin typeface="Times New Roman" pitchFamily="18" charset="0"/>
                <a:cs typeface="Times New Roman" pitchFamily="18" charset="0"/>
              </a:rPr>
              <a:t>Total </a:t>
            </a:r>
            <a:r>
              <a:rPr lang="es-MX" sz="1000" dirty="0" smtClean="0">
                <a:latin typeface="Times New Roman" pitchFamily="18" charset="0"/>
                <a:cs typeface="Times New Roman" pitchFamily="18" charset="0"/>
              </a:rPr>
              <a:t>Accidentes  </a:t>
            </a:r>
            <a:r>
              <a:rPr lang="es-MX" sz="1100" b="1" dirty="0" smtClean="0">
                <a:latin typeface="Times New Roman" pitchFamily="18" charset="0"/>
                <a:cs typeface="Times New Roman" pitchFamily="18" charset="0"/>
              </a:rPr>
              <a:t>84</a:t>
            </a:r>
            <a:r>
              <a:rPr lang="es-MX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r"/>
            <a:r>
              <a:rPr lang="es-MX" b="1" dirty="0" smtClean="0">
                <a:latin typeface="Times New Roman" pitchFamily="18" charset="0"/>
                <a:cs typeface="Times New Roman" pitchFamily="18" charset="0"/>
              </a:rPr>
              <a:t>Días  1,804</a:t>
            </a:r>
            <a:endParaRPr lang="es-MX" sz="11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3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43768467"/>
              </p:ext>
            </p:extLst>
          </p:nvPr>
        </p:nvGraphicFramePr>
        <p:xfrm>
          <a:off x="252247" y="4019648"/>
          <a:ext cx="4240925" cy="2838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0" name="7 CuadroTexto"/>
          <p:cNvSpPr txBox="1"/>
          <p:nvPr/>
        </p:nvSpPr>
        <p:spPr>
          <a:xfrm>
            <a:off x="3526196" y="4111930"/>
            <a:ext cx="1303257" cy="524431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MX" sz="1000" dirty="0">
                <a:latin typeface="Times New Roman" pitchFamily="18" charset="0"/>
                <a:cs typeface="Times New Roman" pitchFamily="18" charset="0"/>
              </a:rPr>
              <a:t>Total </a:t>
            </a:r>
            <a:r>
              <a:rPr lang="es-MX" sz="1000" dirty="0" smtClean="0">
                <a:latin typeface="Times New Roman" pitchFamily="18" charset="0"/>
                <a:cs typeface="Times New Roman" pitchFamily="18" charset="0"/>
              </a:rPr>
              <a:t>Accidentes </a:t>
            </a:r>
            <a:r>
              <a:rPr lang="es-MX" sz="1100" b="1" dirty="0" smtClean="0">
                <a:latin typeface="Times New Roman" pitchFamily="18" charset="0"/>
                <a:cs typeface="Times New Roman" pitchFamily="18" charset="0"/>
              </a:rPr>
              <a:t>12</a:t>
            </a:r>
          </a:p>
          <a:p>
            <a:pPr algn="r"/>
            <a:r>
              <a:rPr lang="es-MX" b="1" dirty="0" smtClean="0">
                <a:latin typeface="Times New Roman" pitchFamily="18" charset="0"/>
                <a:cs typeface="Times New Roman" pitchFamily="18" charset="0"/>
              </a:rPr>
              <a:t>Días  444</a:t>
            </a:r>
            <a:endParaRPr lang="es-MX" sz="11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" name="1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43886797"/>
              </p:ext>
            </p:extLst>
          </p:nvPr>
        </p:nvGraphicFramePr>
        <p:xfrm>
          <a:off x="4803203" y="3806332"/>
          <a:ext cx="4157942" cy="30516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2" name="9 CuadroTexto"/>
          <p:cNvSpPr txBox="1"/>
          <p:nvPr/>
        </p:nvSpPr>
        <p:spPr>
          <a:xfrm>
            <a:off x="7788165" y="4152632"/>
            <a:ext cx="1236041" cy="443029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MX" sz="1000" dirty="0">
                <a:latin typeface="Times New Roman" pitchFamily="18" charset="0"/>
                <a:cs typeface="Times New Roman" pitchFamily="18" charset="0"/>
              </a:rPr>
              <a:t>Total </a:t>
            </a:r>
            <a:r>
              <a:rPr lang="es-MX" sz="1000" dirty="0" smtClean="0">
                <a:latin typeface="Times New Roman" pitchFamily="18" charset="0"/>
                <a:cs typeface="Times New Roman" pitchFamily="18" charset="0"/>
              </a:rPr>
              <a:t>Accidentes </a:t>
            </a:r>
            <a:r>
              <a:rPr lang="es-MX" sz="1100" b="1" dirty="0" smtClean="0">
                <a:latin typeface="Times New Roman" pitchFamily="18" charset="0"/>
                <a:cs typeface="Times New Roman" pitchFamily="18" charset="0"/>
              </a:rPr>
              <a:t>12</a:t>
            </a:r>
            <a:endParaRPr lang="es-MX" b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es-MX" sz="1100" b="1" dirty="0" smtClean="0">
                <a:latin typeface="Times New Roman" pitchFamily="18" charset="0"/>
                <a:cs typeface="Times New Roman" pitchFamily="18" charset="0"/>
              </a:rPr>
              <a:t>Días  444</a:t>
            </a:r>
            <a:endParaRPr lang="es-MX" sz="11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8413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P spid="4" grpId="0"/>
      <p:bldGraphic spid="5" grpId="0">
        <p:bldAsOne/>
      </p:bldGraphic>
      <p:bldP spid="6" grpId="0"/>
      <p:bldGraphic spid="9" grpId="0">
        <p:bldAsOne/>
      </p:bldGraphic>
      <p:bldP spid="10" grpId="0"/>
      <p:bldGraphic spid="11" grpId="0">
        <p:bldAsOne/>
      </p:bldGraphic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99634827"/>
              </p:ext>
            </p:extLst>
          </p:nvPr>
        </p:nvGraphicFramePr>
        <p:xfrm>
          <a:off x="135984" y="966436"/>
          <a:ext cx="7491623" cy="29276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1 CuadroTexto"/>
          <p:cNvSpPr txBox="1"/>
          <p:nvPr/>
        </p:nvSpPr>
        <p:spPr>
          <a:xfrm>
            <a:off x="6271168" y="1157009"/>
            <a:ext cx="1198783" cy="480444"/>
          </a:xfrm>
          <a:prstGeom prst="rect">
            <a:avLst/>
          </a:prstGeom>
          <a:solidFill>
            <a:schemeClr val="lt1"/>
          </a:solidFill>
          <a:ln w="9525" cmpd="sng">
            <a:solidFill>
              <a:schemeClr val="lt1">
                <a:shade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1200" dirty="0">
                <a:latin typeface="Times New Roman" pitchFamily="18" charset="0"/>
                <a:cs typeface="Times New Roman" pitchFamily="18" charset="0"/>
              </a:rPr>
              <a:t>2011  -    </a:t>
            </a:r>
            <a:r>
              <a:rPr lang="es-MX" sz="1200" b="1" dirty="0">
                <a:latin typeface="Times New Roman" pitchFamily="18" charset="0"/>
                <a:cs typeface="Times New Roman" pitchFamily="18" charset="0"/>
              </a:rPr>
              <a:t>7,045</a:t>
            </a:r>
            <a:r>
              <a:rPr lang="es-MX" sz="12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s-MX" sz="1200" dirty="0">
                <a:latin typeface="Times New Roman" pitchFamily="18" charset="0"/>
                <a:cs typeface="Times New Roman" pitchFamily="18" charset="0"/>
              </a:rPr>
              <a:t>2012  </a:t>
            </a:r>
            <a:r>
              <a:rPr lang="es-MX" sz="1200" b="1" dirty="0">
                <a:latin typeface="Times New Roman" pitchFamily="18" charset="0"/>
                <a:cs typeface="Times New Roman" pitchFamily="18" charset="0"/>
              </a:rPr>
              <a:t> -   1,821</a:t>
            </a:r>
            <a:endParaRPr lang="es-MX" sz="1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0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19987189"/>
              </p:ext>
            </p:extLst>
          </p:nvPr>
        </p:nvGraphicFramePr>
        <p:xfrm>
          <a:off x="135985" y="3894082"/>
          <a:ext cx="7491622" cy="29016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426243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0" y="2965777"/>
            <a:ext cx="9144000" cy="1143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Comisiones de Seguridad y Salud en el Trabajo </a:t>
            </a:r>
            <a:r>
              <a:rPr lang="es-E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s-E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s-E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Página </a:t>
            </a:r>
            <a:r>
              <a:rPr lang="es-ES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de Internet e </a:t>
            </a:r>
            <a:r>
              <a:rPr lang="es-E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Intranet</a:t>
            </a:r>
            <a:endParaRPr lang="es-ES_tradnl" sz="3100" dirty="0">
              <a:solidFill>
                <a:schemeClr val="bg1"/>
              </a:solidFill>
              <a:latin typeface="Gotham Black"/>
              <a:cs typeface="Gotham Black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2627313" y="4941888"/>
            <a:ext cx="61880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/>
          <a:lstStyle/>
          <a:p>
            <a:pPr algn="ctr" eaLnBrk="1" hangingPunct="1">
              <a:defRPr/>
            </a:pPr>
            <a:r>
              <a:rPr lang="es-ES" sz="3200" b="1" kern="0" dirty="0">
                <a:solidFill>
                  <a:schemeClr val="bg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Relaciones Laborales – </a:t>
            </a:r>
            <a:r>
              <a:rPr lang="es-ES" sz="3200" b="1" kern="0" dirty="0" smtClean="0">
                <a:solidFill>
                  <a:schemeClr val="bg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SNTE</a:t>
            </a:r>
            <a:endParaRPr lang="es-ES" sz="3200" b="1" kern="0" dirty="0">
              <a:solidFill>
                <a:schemeClr val="bg1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80077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Tema de Office">
  <a:themeElements>
    <a:clrScheme name="Escala de grises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418</TotalTime>
  <Words>281</Words>
  <Application>Microsoft Office PowerPoint</Application>
  <PresentationFormat>Presentación en pantalla (4:3)</PresentationFormat>
  <Paragraphs>90</Paragraphs>
  <Slides>14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5" baseType="lpstr">
      <vt:lpstr>Tema de Office</vt:lpstr>
      <vt:lpstr>Presentación a Consejo Técnico de Educación Primaria </vt:lpstr>
      <vt:lpstr>Presentación de PowerPoint</vt:lpstr>
      <vt:lpstr>Taller Inductivo para la Integración y Registro de las Comisiones de Seguridad y Salud en el Trabajo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Comisiones de Seguridad y Salud en el Trabajo  Página de Internet e Intranet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USEBEQ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Texto</dc:title>
  <dc:creator>Arlen</dc:creator>
  <cp:lastModifiedBy>Martha Alicia Vital Montes</cp:lastModifiedBy>
  <cp:revision>29</cp:revision>
  <dcterms:created xsi:type="dcterms:W3CDTF">2012-03-29T19:10:32Z</dcterms:created>
  <dcterms:modified xsi:type="dcterms:W3CDTF">2012-05-07T14:28:25Z</dcterms:modified>
</cp:coreProperties>
</file>